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56" r:id="rId2"/>
    <p:sldId id="260" r:id="rId3"/>
    <p:sldId id="257" r:id="rId4"/>
    <p:sldId id="258" r:id="rId5"/>
    <p:sldId id="259" r:id="rId6"/>
    <p:sldId id="261" r:id="rId7"/>
    <p:sldId id="262" r:id="rId8"/>
    <p:sldId id="264" r:id="rId9"/>
    <p:sldId id="263" r:id="rId10"/>
  </p:sldIdLst>
  <p:sldSz cx="18288000" cy="10287000"/>
  <p:notesSz cx="6858000" cy="9144000"/>
  <p:embeddedFontLst>
    <p:embeddedFont>
      <p:font typeface="Anantason UltraExpanded Bold" panose="020B0604020202020204" charset="-34"/>
      <p:regular r:id="rId12"/>
    </p:embeddedFont>
    <p:embeddedFont>
      <p:font typeface="Anantason UltraExpanded Light" panose="020B0604020202020204" charset="-34"/>
      <p:regular r:id="rId13"/>
    </p:embeddedFont>
    <p:embeddedFont>
      <p:font typeface="Codec Pro" panose="020B0604020202020204" charset="0"/>
      <p:regular r:id="rId14"/>
    </p:embeddedFont>
    <p:embeddedFont>
      <p:font typeface="Codec Pro Bold" panose="020B0604020202020204" charset="0"/>
      <p:regular r:id="rId15"/>
    </p:embeddedFont>
    <p:embeddedFont>
      <p:font typeface="Codec Pro Ultra-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69795" autoAdjust="0"/>
  </p:normalViewPr>
  <p:slideViewPr>
    <p:cSldViewPr>
      <p:cViewPr varScale="1">
        <p:scale>
          <a:sx n="52" d="100"/>
          <a:sy n="52" d="100"/>
        </p:scale>
        <p:origin x="1296" y="47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10.png>
</file>

<file path=ppt/media/image11.svg>
</file>

<file path=ppt/media/image12.jpeg>
</file>

<file path=ppt/media/image13.png>
</file>

<file path=ppt/media/image14.svg>
</file>

<file path=ppt/media/image15.jpeg>
</file>

<file path=ppt/media/image16.png>
</file>

<file path=ppt/media/image17.png>
</file>

<file path=ppt/media/image18.svg>
</file>

<file path=ppt/media/image19.png>
</file>

<file path=ppt/media/image2.png>
</file>

<file path=ppt/media/image20.png>
</file>

<file path=ppt/media/image21.svg>
</file>

<file path=ppt/media/image22.png>
</file>

<file path=ppt/media/image23.png>
</file>

<file path=ppt/media/image24.jpeg>
</file>

<file path=ppt/media/image25.png>
</file>

<file path=ppt/media/image3.png>
</file>

<file path=ppt/media/image4.png>
</file>

<file path=ppt/media/image5.sv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Élőfej hely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átum hely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AE7E47-20B0-4A54-802A-2A8232A2D092}" type="datetimeFigureOut">
              <a:rPr lang="hu-HU" smtClean="0"/>
              <a:t>2025. 01. 22.</a:t>
            </a:fld>
            <a:endParaRPr lang="hu-HU"/>
          </a:p>
        </p:txBody>
      </p:sp>
      <p:sp>
        <p:nvSpPr>
          <p:cNvPr id="4" name="Diakép hely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Jegyzetek hely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6" name="Élőláb hely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7" name="Dia számának hely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5B34C1-FF8E-40D7-9C0C-D9C0C1BC3DAA}" type="slidenum">
              <a:rPr lang="hu-HU" smtClean="0"/>
              <a:t>‹#›</a:t>
            </a:fld>
            <a:endParaRPr lang="hu-HU"/>
          </a:p>
        </p:txBody>
      </p:sp>
    </p:spTree>
    <p:extLst>
      <p:ext uri="{BB962C8B-B14F-4D97-AF65-F5344CB8AC3E}">
        <p14:creationId xmlns:p14="http://schemas.microsoft.com/office/powerpoint/2010/main" val="12859257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Ethical hacking is the practice of using hacking techniques and tools to identify and fix vulnerabilities in systems, ensuring they are secure against potential threats. A key part of ethical hacking is the use of specialized gadgets. These devices, ranging from compact tools to advanced systems, allow cybersecurity professionals to test, analyze, and improve the defenses of digital infrastructure. Ethical hacking with gadgets plays a crucial role in protecting organizations and individuals from cyber threats while staying within legal and ethical boundaries.</a:t>
            </a:r>
          </a:p>
          <a:p>
            <a:endParaRPr lang="hu-HU" dirty="0"/>
          </a:p>
        </p:txBody>
      </p:sp>
      <p:sp>
        <p:nvSpPr>
          <p:cNvPr id="4" name="Dia számának helye 3"/>
          <p:cNvSpPr>
            <a:spLocks noGrp="1"/>
          </p:cNvSpPr>
          <p:nvPr>
            <p:ph type="sldNum" sz="quarter" idx="5"/>
          </p:nvPr>
        </p:nvSpPr>
        <p:spPr/>
        <p:txBody>
          <a:bodyPr/>
          <a:lstStyle/>
          <a:p>
            <a:fld id="{695B34C1-FF8E-40D7-9C0C-D9C0C1BC3DAA}" type="slidenum">
              <a:rPr lang="hu-HU" smtClean="0"/>
              <a:t>1</a:t>
            </a:fld>
            <a:endParaRPr lang="hu-HU"/>
          </a:p>
        </p:txBody>
      </p:sp>
    </p:spTree>
    <p:extLst>
      <p:ext uri="{BB962C8B-B14F-4D97-AF65-F5344CB8AC3E}">
        <p14:creationId xmlns:p14="http://schemas.microsoft.com/office/powerpoint/2010/main" val="3460869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hu-HU" dirty="0"/>
              <a:t>INTRO:</a:t>
            </a:r>
          </a:p>
          <a:p>
            <a:endParaRPr lang="hu-HU"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Hacking isn’t just about knowledge; it’s also about having the right tools. From tiny devices that can fit in your pocket to advanced gear used by professionals, hacking gadgets are essential for cybersecurity, ethical hacking, and penetration testing. Let’s explore some of the coolest and most effective tools used for hacking.</a:t>
            </a:r>
          </a:p>
          <a:p>
            <a:endParaRPr lang="hu-HU" dirty="0"/>
          </a:p>
        </p:txBody>
      </p:sp>
      <p:sp>
        <p:nvSpPr>
          <p:cNvPr id="4" name="Dia számának helye 3"/>
          <p:cNvSpPr>
            <a:spLocks noGrp="1"/>
          </p:cNvSpPr>
          <p:nvPr>
            <p:ph type="sldNum" sz="quarter" idx="5"/>
          </p:nvPr>
        </p:nvSpPr>
        <p:spPr/>
        <p:txBody>
          <a:bodyPr/>
          <a:lstStyle/>
          <a:p>
            <a:fld id="{695B34C1-FF8E-40D7-9C0C-D9C0C1BC3DAA}" type="slidenum">
              <a:rPr lang="hu-HU" smtClean="0"/>
              <a:t>2</a:t>
            </a:fld>
            <a:endParaRPr lang="hu-HU"/>
          </a:p>
        </p:txBody>
      </p:sp>
    </p:spTree>
    <p:extLst>
      <p:ext uri="{BB962C8B-B14F-4D97-AF65-F5344CB8AC3E}">
        <p14:creationId xmlns:p14="http://schemas.microsoft.com/office/powerpoint/2010/main" val="27919883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a:buFont typeface="Arial" panose="020B0604020202020204" pitchFamily="34" charset="0"/>
              <a:buNone/>
            </a:pPr>
            <a:endParaRPr lang="hu-HU" b="1" dirty="0"/>
          </a:p>
          <a:p>
            <a:pPr>
              <a:buFont typeface="Arial" panose="020B0604020202020204" pitchFamily="34" charset="0"/>
              <a:buNone/>
            </a:pPr>
            <a:endParaRPr lang="hu-HU" b="1" dirty="0"/>
          </a:p>
          <a:p>
            <a:pPr>
              <a:buFont typeface="Arial" panose="020B0604020202020204" pitchFamily="34" charset="0"/>
              <a:buNone/>
            </a:pPr>
            <a:endParaRPr lang="hu-HU" b="1" dirty="0"/>
          </a:p>
          <a:p>
            <a:pPr>
              <a:buFont typeface="Arial" panose="020B0604020202020204" pitchFamily="34" charset="0"/>
              <a:buNone/>
            </a:pPr>
            <a:r>
              <a:rPr lang="en-US" b="1" dirty="0"/>
              <a:t>Ethical Hackers</a:t>
            </a:r>
            <a:r>
              <a:rPr lang="en-US" dirty="0"/>
              <a:t>: To protect systems by finding weaknesses before attackers do.</a:t>
            </a:r>
          </a:p>
          <a:p>
            <a:pPr>
              <a:buFont typeface="Arial" panose="020B0604020202020204" pitchFamily="34" charset="0"/>
              <a:buNone/>
            </a:pPr>
            <a:r>
              <a:rPr lang="en-US" b="1" dirty="0"/>
              <a:t>Cybersecurity Professionals</a:t>
            </a:r>
            <a:r>
              <a:rPr lang="en-US" dirty="0"/>
              <a:t>: To ensure the safety of networks and devices.</a:t>
            </a:r>
          </a:p>
          <a:p>
            <a:pPr>
              <a:buFont typeface="Arial" panose="020B0604020202020204" pitchFamily="34" charset="0"/>
              <a:buNone/>
            </a:pPr>
            <a:r>
              <a:rPr lang="en-US" b="1" dirty="0"/>
              <a:t>Researchers</a:t>
            </a:r>
            <a:r>
              <a:rPr lang="en-US" dirty="0"/>
              <a:t>: To study vulnerabilities and improve existing systems.</a:t>
            </a:r>
          </a:p>
          <a:p>
            <a:endParaRPr lang="hu-HU" dirty="0"/>
          </a:p>
        </p:txBody>
      </p:sp>
      <p:sp>
        <p:nvSpPr>
          <p:cNvPr id="4" name="Dia számának helye 3"/>
          <p:cNvSpPr>
            <a:spLocks noGrp="1"/>
          </p:cNvSpPr>
          <p:nvPr>
            <p:ph type="sldNum" sz="quarter" idx="5"/>
          </p:nvPr>
        </p:nvSpPr>
        <p:spPr/>
        <p:txBody>
          <a:bodyPr/>
          <a:lstStyle/>
          <a:p>
            <a:fld id="{695B34C1-FF8E-40D7-9C0C-D9C0C1BC3DAA}" type="slidenum">
              <a:rPr lang="hu-HU" smtClean="0"/>
              <a:t>3</a:t>
            </a:fld>
            <a:endParaRPr lang="hu-HU"/>
          </a:p>
        </p:txBody>
      </p:sp>
    </p:spTree>
    <p:extLst>
      <p:ext uri="{BB962C8B-B14F-4D97-AF65-F5344CB8AC3E}">
        <p14:creationId xmlns:p14="http://schemas.microsoft.com/office/powerpoint/2010/main" val="336762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algn="l">
              <a:spcAft>
                <a:spcPts val="1500"/>
              </a:spcAft>
            </a:pPr>
            <a:r>
              <a:rPr lang="en-US" b="0" i="0" dirty="0">
                <a:solidFill>
                  <a:srgbClr val="000000"/>
                </a:solidFill>
                <a:effectLst/>
                <a:latin typeface="var(--font-fkroman)"/>
              </a:rPr>
              <a:t>The </a:t>
            </a:r>
            <a:r>
              <a:rPr lang="en-US" b="0" i="0" dirty="0" err="1">
                <a:solidFill>
                  <a:srgbClr val="000000"/>
                </a:solidFill>
                <a:effectLst/>
                <a:latin typeface="var(--font-fkroman)"/>
              </a:rPr>
              <a:t>Dstike</a:t>
            </a:r>
            <a:r>
              <a:rPr lang="en-US" b="0" i="0" dirty="0">
                <a:solidFill>
                  <a:srgbClr val="000000"/>
                </a:solidFill>
                <a:effectLst/>
                <a:latin typeface="var(--font-fkroman)"/>
              </a:rPr>
              <a:t> </a:t>
            </a:r>
            <a:r>
              <a:rPr lang="en-US" b="0" i="0" dirty="0" err="1">
                <a:solidFill>
                  <a:srgbClr val="000000"/>
                </a:solidFill>
                <a:effectLst/>
                <a:latin typeface="var(--font-fkroman)"/>
              </a:rPr>
              <a:t>Deauther</a:t>
            </a:r>
            <a:r>
              <a:rPr lang="en-US" b="0" i="0" dirty="0">
                <a:solidFill>
                  <a:srgbClr val="000000"/>
                </a:solidFill>
                <a:effectLst/>
                <a:latin typeface="var(--font-fkroman)"/>
              </a:rPr>
              <a:t> watch can knock a device off of its Wi-Fi network, which is very annoying. You can also do a beacon attack, which lets you create a fake access point with names of your choice, or a probe attack, which can be used to confuse Wi-Fi trackers. It lets you monitor Wi-Fi traffic and, of course, also has a clock and a powerful laser pointer because if you are already wearing something that looks like that, you may as well take it to its logical conclusion. </a:t>
            </a:r>
          </a:p>
          <a:p>
            <a:pPr algn="l">
              <a:spcAft>
                <a:spcPts val="1500"/>
              </a:spcAft>
            </a:pPr>
            <a:r>
              <a:rPr lang="en-US" b="0" i="0" dirty="0">
                <a:solidFill>
                  <a:srgbClr val="000000"/>
                </a:solidFill>
                <a:effectLst/>
                <a:latin typeface="var(--font-fkroman)"/>
              </a:rPr>
              <a:t>Like all ESP8266 development boards, you can also get it to run other software if that is your thing. It should be worth noting, however, that the ESP8266 chip only works on 2.4GHz Wi-Fi, so the script doesn’t pose a risk to every network.</a:t>
            </a:r>
          </a:p>
          <a:p>
            <a:endParaRPr lang="hu-HU" dirty="0"/>
          </a:p>
          <a:p>
            <a:pPr algn="l">
              <a:spcBef>
                <a:spcPts val="3000"/>
              </a:spcBef>
              <a:spcAft>
                <a:spcPts val="1500"/>
              </a:spcAft>
            </a:pPr>
            <a:r>
              <a:rPr lang="en-US" b="0" i="0" dirty="0">
                <a:solidFill>
                  <a:srgbClr val="000000"/>
                </a:solidFill>
                <a:effectLst/>
                <a:latin typeface="var(--font-polysans)"/>
              </a:rPr>
              <a:t>How much of a threat is it?</a:t>
            </a:r>
          </a:p>
          <a:p>
            <a:pPr algn="l">
              <a:spcAft>
                <a:spcPts val="1500"/>
              </a:spcAft>
            </a:pPr>
            <a:r>
              <a:rPr lang="en-US" b="0" i="0" dirty="0">
                <a:solidFill>
                  <a:srgbClr val="000000"/>
                </a:solidFill>
                <a:effectLst/>
                <a:latin typeface="var(--font-fkroman)"/>
              </a:rPr>
              <a:t>Minor. The stated goal of</a:t>
            </a:r>
            <a:r>
              <a:rPr lang="hu-HU" b="0" i="0" dirty="0">
                <a:solidFill>
                  <a:srgbClr val="000000"/>
                </a:solidFill>
                <a:effectLst/>
                <a:latin typeface="var(--font-fkroman)"/>
              </a:rPr>
              <a:t> </a:t>
            </a:r>
            <a:r>
              <a:rPr lang="hu-HU" b="0" i="0" dirty="0" err="1">
                <a:solidFill>
                  <a:srgbClr val="000000"/>
                </a:solidFill>
                <a:effectLst/>
                <a:latin typeface="var(--font-fkroman)"/>
              </a:rPr>
              <a:t>the</a:t>
            </a:r>
            <a:r>
              <a:rPr lang="en-US" b="0" i="0" dirty="0">
                <a:solidFill>
                  <a:srgbClr val="000000"/>
                </a:solidFill>
                <a:effectLst/>
                <a:latin typeface="var(--font-fkroman)"/>
              </a:rPr>
              <a:t> project is to bring attention to a huge flaw in older Wi-Fi implementations and offer a tool to test against them. Luckily, many new routers do have protections against this with a feature called protected management frames. </a:t>
            </a:r>
          </a:p>
          <a:p>
            <a:endParaRPr lang="hu-HU" dirty="0"/>
          </a:p>
        </p:txBody>
      </p:sp>
      <p:sp>
        <p:nvSpPr>
          <p:cNvPr id="4" name="Dia számának helye 3"/>
          <p:cNvSpPr>
            <a:spLocks noGrp="1"/>
          </p:cNvSpPr>
          <p:nvPr>
            <p:ph type="sldNum" sz="quarter" idx="5"/>
          </p:nvPr>
        </p:nvSpPr>
        <p:spPr/>
        <p:txBody>
          <a:bodyPr/>
          <a:lstStyle/>
          <a:p>
            <a:fld id="{695B34C1-FF8E-40D7-9C0C-D9C0C1BC3DAA}" type="slidenum">
              <a:rPr lang="hu-HU" smtClean="0"/>
              <a:t>4</a:t>
            </a:fld>
            <a:endParaRPr lang="hu-HU"/>
          </a:p>
        </p:txBody>
      </p:sp>
    </p:spTree>
    <p:extLst>
      <p:ext uri="{BB962C8B-B14F-4D97-AF65-F5344CB8AC3E}">
        <p14:creationId xmlns:p14="http://schemas.microsoft.com/office/powerpoint/2010/main" val="2303662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r>
              <a:rPr lang="en-US" b="0" i="0" dirty="0">
                <a:solidFill>
                  <a:srgbClr val="424D56"/>
                </a:solidFill>
                <a:effectLst/>
                <a:latin typeface="Fedra Sans Alt Pro"/>
              </a:rPr>
              <a:t>The </a:t>
            </a:r>
            <a:r>
              <a:rPr lang="en-US" b="0" i="0" dirty="0" err="1">
                <a:solidFill>
                  <a:srgbClr val="424D56"/>
                </a:solidFill>
                <a:effectLst/>
                <a:latin typeface="Fedra Sans Alt Pro"/>
              </a:rPr>
              <a:t>Ubertooth</a:t>
            </a:r>
            <a:r>
              <a:rPr lang="en-US" b="0" i="0" dirty="0">
                <a:solidFill>
                  <a:srgbClr val="424D56"/>
                </a:solidFill>
                <a:effectLst/>
                <a:latin typeface="Fedra Sans Alt Pro"/>
              </a:rPr>
              <a:t> One is primarily designed for monitoring Bluetooth communications and analyses of Bluetooth packets, as well as for the testing of Bluetooth-enabled Internet of Things (IoT) devices. This open-source gadget supports various security testing scenarios, including sniffing for sensitive information exchanged over Bluetooth connections. Indeed, its capabilities of extend beyond typical Bluetooth adapters and it can be customized to meet specific security testing needs.</a:t>
            </a:r>
            <a:endParaRPr lang="hu-HU" b="0" i="0" dirty="0">
              <a:solidFill>
                <a:srgbClr val="424D56"/>
              </a:solidFill>
              <a:effectLst/>
              <a:latin typeface="Fedra Sans Alt Pro"/>
            </a:endParaRPr>
          </a:p>
          <a:p>
            <a:endParaRPr lang="hu-HU" b="0" i="0" dirty="0">
              <a:solidFill>
                <a:srgbClr val="424D56"/>
              </a:solidFill>
              <a:effectLst/>
              <a:latin typeface="Fedra Sans Alt Pro"/>
            </a:endParaRPr>
          </a:p>
          <a:p>
            <a:r>
              <a:rPr lang="en-US" b="0" i="0" dirty="0">
                <a:solidFill>
                  <a:srgbClr val="424D56"/>
                </a:solidFill>
                <a:effectLst/>
                <a:latin typeface="Fedra Sans Alt Pro"/>
              </a:rPr>
              <a:t>It is based on the </a:t>
            </a:r>
            <a:r>
              <a:rPr lang="en-US" b="0" i="0" dirty="0" err="1">
                <a:solidFill>
                  <a:srgbClr val="424D56"/>
                </a:solidFill>
                <a:effectLst/>
                <a:latin typeface="Fedra Sans Alt Pro"/>
              </a:rPr>
              <a:t>GreatFET</a:t>
            </a:r>
            <a:r>
              <a:rPr lang="en-US" b="0" i="0" dirty="0">
                <a:solidFill>
                  <a:srgbClr val="424D56"/>
                </a:solidFill>
                <a:effectLst/>
                <a:latin typeface="Fedra Sans Alt Pro"/>
              </a:rPr>
              <a:t> platform and features a capable radio transceiver chipset. The </a:t>
            </a:r>
            <a:r>
              <a:rPr lang="en-US" b="0" i="0" dirty="0" err="1">
                <a:solidFill>
                  <a:srgbClr val="424D56"/>
                </a:solidFill>
                <a:effectLst/>
                <a:latin typeface="Fedra Sans Alt Pro"/>
              </a:rPr>
              <a:t>Ubertooth</a:t>
            </a:r>
            <a:r>
              <a:rPr lang="en-US" b="0" i="0" dirty="0">
                <a:solidFill>
                  <a:srgbClr val="424D56"/>
                </a:solidFill>
                <a:effectLst/>
                <a:latin typeface="Fedra Sans Alt Pro"/>
              </a:rPr>
              <a:t> One operates in the 2.4 GHz ISM band and supports Bluetooth Low Energy (BLE) and Classic Bluetooth protocols, making it versatile enough to tackle a wide range of applications.</a:t>
            </a:r>
            <a:endParaRPr lang="hu-HU" dirty="0"/>
          </a:p>
        </p:txBody>
      </p:sp>
      <p:sp>
        <p:nvSpPr>
          <p:cNvPr id="4" name="Dia számának helye 3"/>
          <p:cNvSpPr>
            <a:spLocks noGrp="1"/>
          </p:cNvSpPr>
          <p:nvPr>
            <p:ph type="sldNum" sz="quarter" idx="5"/>
          </p:nvPr>
        </p:nvSpPr>
        <p:spPr/>
        <p:txBody>
          <a:bodyPr/>
          <a:lstStyle/>
          <a:p>
            <a:fld id="{695B34C1-FF8E-40D7-9C0C-D9C0C1BC3DAA}" type="slidenum">
              <a:rPr lang="hu-HU" smtClean="0"/>
              <a:t>5</a:t>
            </a:fld>
            <a:endParaRPr lang="hu-HU"/>
          </a:p>
        </p:txBody>
      </p:sp>
    </p:spTree>
    <p:extLst>
      <p:ext uri="{BB962C8B-B14F-4D97-AF65-F5344CB8AC3E}">
        <p14:creationId xmlns:p14="http://schemas.microsoft.com/office/powerpoint/2010/main" val="4077910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algn="l">
              <a:spcBef>
                <a:spcPts val="3000"/>
              </a:spcBef>
              <a:spcAft>
                <a:spcPts val="1500"/>
              </a:spcAft>
            </a:pPr>
            <a:r>
              <a:rPr lang="en-US" b="0" i="0" dirty="0">
                <a:solidFill>
                  <a:srgbClr val="000000"/>
                </a:solidFill>
                <a:effectLst/>
                <a:latin typeface="var(--font-polysans)"/>
              </a:rPr>
              <a:t>What can it do?</a:t>
            </a:r>
          </a:p>
          <a:p>
            <a:pPr algn="l">
              <a:spcAft>
                <a:spcPts val="1500"/>
              </a:spcAft>
            </a:pPr>
            <a:r>
              <a:rPr lang="en-US" b="0" i="0" dirty="0">
                <a:solidFill>
                  <a:srgbClr val="000000"/>
                </a:solidFill>
                <a:effectLst/>
                <a:latin typeface="var(--font-fkroman)"/>
              </a:rPr>
              <a:t>It’s best to answer this question one antenna at a time. The sub-1GHz transceiver allows it to interact with old-fashioned devices like garage doors, restaurant pagers, gates, gas station price signs and doorbells. The 125kHz antenna lets you read, clone, and emulate older </a:t>
            </a:r>
            <a:r>
              <a:rPr lang="en-US" b="0" i="0" dirty="0" err="1">
                <a:solidFill>
                  <a:srgbClr val="000000"/>
                </a:solidFill>
                <a:effectLst/>
                <a:latin typeface="var(--font-fkroman)"/>
              </a:rPr>
              <a:t>prox</a:t>
            </a:r>
            <a:r>
              <a:rPr lang="en-US" b="0" i="0" dirty="0">
                <a:solidFill>
                  <a:srgbClr val="000000"/>
                </a:solidFill>
                <a:effectLst/>
                <a:latin typeface="var(--font-fkroman)"/>
              </a:rPr>
              <a:t> cards. In conjunction with the NFC module, it can read, write, and emulate both low and high-frequency NFC devices like tap cards. And the infrared transceiver lets it learn any IR device on the fly. Lose the remote to your air conditioner or sound bar in a move? The Flipper can not only learn how to do that, but it’s also probable that someone else has figured out the code already. Want to turn off your robot dog for comedic effect? Go nuts.</a:t>
            </a:r>
          </a:p>
          <a:p>
            <a:pPr algn="l">
              <a:spcAft>
                <a:spcPts val="1500"/>
              </a:spcAft>
            </a:pPr>
            <a:r>
              <a:rPr lang="en-US" b="0" i="0" dirty="0">
                <a:solidFill>
                  <a:srgbClr val="000000"/>
                </a:solidFill>
                <a:effectLst/>
                <a:latin typeface="var(--font-fkroman)"/>
              </a:rPr>
              <a:t>On top of all that, the Flipper allows you to run </a:t>
            </a:r>
            <a:r>
              <a:rPr lang="en-US" b="0" i="0" dirty="0" err="1">
                <a:solidFill>
                  <a:srgbClr val="000000"/>
                </a:solidFill>
                <a:effectLst/>
                <a:latin typeface="var(--font-fkroman)"/>
              </a:rPr>
              <a:t>BadUSB</a:t>
            </a:r>
            <a:r>
              <a:rPr lang="hu-HU" b="0" i="0" dirty="0">
                <a:solidFill>
                  <a:srgbClr val="000000"/>
                </a:solidFill>
                <a:effectLst/>
                <a:latin typeface="var(--font-fkroman)"/>
              </a:rPr>
              <a:t> </a:t>
            </a:r>
            <a:r>
              <a:rPr lang="en-US" b="0" i="0" dirty="0">
                <a:solidFill>
                  <a:srgbClr val="000000"/>
                </a:solidFill>
                <a:effectLst/>
                <a:latin typeface="var(--font-fkroman)"/>
              </a:rPr>
              <a:t>attacks by connecting the device to a computer via USB and running a whole array of Ducky Scripts, some more annoying than others. If you already know about the USB Rubber Ducky, then some of this may be familiar to you. For something a little less malicious, you can use it to store U2F keys to do two-factor authentication. And you’re not limited to using the tiny screen. You can also connect your phone to the flipper via Bluetooth and control it with this very handy app. There is also a microSD card slot for storing data. </a:t>
            </a:r>
          </a:p>
          <a:p>
            <a:endParaRPr lang="hu-HU" dirty="0"/>
          </a:p>
        </p:txBody>
      </p:sp>
      <p:sp>
        <p:nvSpPr>
          <p:cNvPr id="4" name="Dia számának helye 3"/>
          <p:cNvSpPr>
            <a:spLocks noGrp="1"/>
          </p:cNvSpPr>
          <p:nvPr>
            <p:ph type="sldNum" sz="quarter" idx="5"/>
          </p:nvPr>
        </p:nvSpPr>
        <p:spPr/>
        <p:txBody>
          <a:bodyPr/>
          <a:lstStyle/>
          <a:p>
            <a:fld id="{695B34C1-FF8E-40D7-9C0C-D9C0C1BC3DAA}" type="slidenum">
              <a:rPr lang="hu-HU" smtClean="0"/>
              <a:t>6</a:t>
            </a:fld>
            <a:endParaRPr lang="hu-HU"/>
          </a:p>
        </p:txBody>
      </p:sp>
    </p:spTree>
    <p:extLst>
      <p:ext uri="{BB962C8B-B14F-4D97-AF65-F5344CB8AC3E}">
        <p14:creationId xmlns:p14="http://schemas.microsoft.com/office/powerpoint/2010/main" val="1901959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iakép helye 1"/>
          <p:cNvSpPr>
            <a:spLocks noGrp="1" noRot="1" noChangeAspect="1"/>
          </p:cNvSpPr>
          <p:nvPr>
            <p:ph type="sldImg"/>
          </p:nvPr>
        </p:nvSpPr>
        <p:spPr/>
      </p:sp>
      <p:sp>
        <p:nvSpPr>
          <p:cNvPr id="3" name="Jegyzetek hely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Hacking gadgets showcase the intersection of creativity, technology, and security. When used ethically, they are powerful tools for protecting digital environments and combating cyber threats. From testing Wi-Fi networks to analyzing RFID systems, these devices are vital for anyone passionate about cybersecurity. Explore responsibly, learn continuously, and contribute to a safer digital world.</a:t>
            </a:r>
          </a:p>
          <a:p>
            <a:endParaRPr lang="hu-HU" dirty="0"/>
          </a:p>
        </p:txBody>
      </p:sp>
      <p:sp>
        <p:nvSpPr>
          <p:cNvPr id="4" name="Dia számának helye 3"/>
          <p:cNvSpPr>
            <a:spLocks noGrp="1"/>
          </p:cNvSpPr>
          <p:nvPr>
            <p:ph type="sldNum" sz="quarter" idx="5"/>
          </p:nvPr>
        </p:nvSpPr>
        <p:spPr/>
        <p:txBody>
          <a:bodyPr/>
          <a:lstStyle/>
          <a:p>
            <a:fld id="{695B34C1-FF8E-40D7-9C0C-D9C0C1BC3DAA}" type="slidenum">
              <a:rPr lang="hu-HU" smtClean="0"/>
              <a:t>8</a:t>
            </a:fld>
            <a:endParaRPr lang="hu-HU"/>
          </a:p>
        </p:txBody>
      </p:sp>
    </p:spTree>
    <p:extLst>
      <p:ext uri="{BB962C8B-B14F-4D97-AF65-F5344CB8AC3E}">
        <p14:creationId xmlns:p14="http://schemas.microsoft.com/office/powerpoint/2010/main" val="1443592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7.sv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11.sv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8.jpeg"/><Relationship Id="rId5" Type="http://schemas.openxmlformats.org/officeDocument/2006/relationships/image" Target="../media/image14.sv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8" Type="http://schemas.openxmlformats.org/officeDocument/2006/relationships/hyperlink" Target="https://www.reddit.com/r/Watches/comments/1emcalv/dstike_deauther_watch_newest_addition/?rdt=62790" TargetMode="External"/><Relationship Id="rId3" Type="http://schemas.openxmlformats.org/officeDocument/2006/relationships/image" Target="../media/image20.png"/><Relationship Id="rId7" Type="http://schemas.openxmlformats.org/officeDocument/2006/relationships/image" Target="../media/image23.png"/><Relationship Id="rId12" Type="http://schemas.openxmlformats.org/officeDocument/2006/relationships/image" Target="../media/image24.jpe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2.png"/><Relationship Id="rId11" Type="http://schemas.openxmlformats.org/officeDocument/2006/relationships/hyperlink" Target="https://www.siliconrepublic.com/careers/career-memes-of-the-week-hacker" TargetMode="External"/><Relationship Id="rId5" Type="http://schemas.openxmlformats.org/officeDocument/2006/relationships/image" Target="../media/image2.png"/><Relationship Id="rId10" Type="http://schemas.openxmlformats.org/officeDocument/2006/relationships/hyperlink" Target="https://www.welivesecurity.com/en/cybersecurity/small-but-mighty-top-5-pocket-sized-gadgets-boost-ethical-hacking-skills/" TargetMode="External"/><Relationship Id="rId4" Type="http://schemas.openxmlformats.org/officeDocument/2006/relationships/image" Target="../media/image21.svg"/><Relationship Id="rId9" Type="http://schemas.openxmlformats.org/officeDocument/2006/relationships/hyperlink" Target="https://www.theverge.com/23379037/hacking-gadgets-cybersecurity-penetration-testing-hardware"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14.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3947035" y="-3047188"/>
            <a:ext cx="16737065" cy="15342310"/>
          </a:xfrm>
          <a:custGeom>
            <a:avLst/>
            <a:gdLst/>
            <a:ahLst/>
            <a:cxnLst/>
            <a:rect l="l" t="t" r="r" b="b"/>
            <a:pathLst>
              <a:path w="16737065" h="15342310">
                <a:moveTo>
                  <a:pt x="0" y="0"/>
                </a:moveTo>
                <a:lnTo>
                  <a:pt x="16737066" y="0"/>
                </a:lnTo>
                <a:lnTo>
                  <a:pt x="16737066" y="15342310"/>
                </a:lnTo>
                <a:lnTo>
                  <a:pt x="0" y="15342310"/>
                </a:lnTo>
                <a:lnTo>
                  <a:pt x="0" y="0"/>
                </a:lnTo>
                <a:close/>
              </a:path>
            </a:pathLst>
          </a:custGeom>
          <a:blipFill>
            <a:blip r:embed="rId3"/>
            <a:stretch>
              <a:fillRect/>
            </a:stretch>
          </a:blipFill>
        </p:spPr>
      </p:sp>
      <p:sp>
        <p:nvSpPr>
          <p:cNvPr id="3" name="Freeform 3"/>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4"/>
            <a:stretch>
              <a:fillRect/>
            </a:stretch>
          </a:blipFill>
        </p:spPr>
      </p:sp>
      <p:sp>
        <p:nvSpPr>
          <p:cNvPr id="4" name="Freeform 4"/>
          <p:cNvSpPr/>
          <p:nvPr/>
        </p:nvSpPr>
        <p:spPr>
          <a:xfrm>
            <a:off x="6393263" y="1621297"/>
            <a:ext cx="18003772" cy="15355717"/>
          </a:xfrm>
          <a:custGeom>
            <a:avLst/>
            <a:gdLst/>
            <a:ahLst/>
            <a:cxnLst/>
            <a:rect l="l" t="t" r="r" b="b"/>
            <a:pathLst>
              <a:path w="18003772" h="15355717">
                <a:moveTo>
                  <a:pt x="0" y="0"/>
                </a:moveTo>
                <a:lnTo>
                  <a:pt x="18003773" y="0"/>
                </a:lnTo>
                <a:lnTo>
                  <a:pt x="18003773" y="15355718"/>
                </a:lnTo>
                <a:lnTo>
                  <a:pt x="0" y="15355718"/>
                </a:lnTo>
                <a:lnTo>
                  <a:pt x="0" y="0"/>
                </a:lnTo>
                <a:close/>
              </a:path>
            </a:pathLst>
          </a:custGeom>
          <a:blipFill>
            <a:blip r:embed="rId5"/>
            <a:stretch>
              <a:fillRect/>
            </a:stretch>
          </a:blipFill>
          <a:ln cap="sq">
            <a:noFill/>
            <a:prstDash val="solid"/>
            <a:miter/>
          </a:ln>
        </p:spPr>
      </p:sp>
      <p:sp>
        <p:nvSpPr>
          <p:cNvPr id="5" name="Freeform 5"/>
          <p:cNvSpPr/>
          <p:nvPr/>
        </p:nvSpPr>
        <p:spPr>
          <a:xfrm>
            <a:off x="-1928960" y="8962233"/>
            <a:ext cx="11941308" cy="3283860"/>
          </a:xfrm>
          <a:custGeom>
            <a:avLst/>
            <a:gdLst/>
            <a:ahLst/>
            <a:cxnLst/>
            <a:rect l="l" t="t" r="r" b="b"/>
            <a:pathLst>
              <a:path w="11941308" h="3283860">
                <a:moveTo>
                  <a:pt x="0" y="0"/>
                </a:moveTo>
                <a:lnTo>
                  <a:pt x="11941307" y="0"/>
                </a:lnTo>
                <a:lnTo>
                  <a:pt x="11941307" y="3283859"/>
                </a:lnTo>
                <a:lnTo>
                  <a:pt x="0" y="3283859"/>
                </a:lnTo>
                <a:lnTo>
                  <a:pt x="0" y="0"/>
                </a:lnTo>
                <a:close/>
              </a:path>
            </a:pathLst>
          </a:custGeom>
          <a:blipFill>
            <a:blip r:embed="rId6">
              <a:extLst>
                <a:ext uri="{96DAC541-7B7A-43D3-8B79-37D633B846F1}">
                  <asvg:svgBlip xmlns:asvg="http://schemas.microsoft.com/office/drawing/2016/SVG/main" r:embed="rId7"/>
                </a:ext>
              </a:extLst>
            </a:blip>
            <a:stretch>
              <a:fillRect/>
            </a:stretch>
          </a:blipFill>
          <a:ln cap="sq">
            <a:noFill/>
            <a:prstDash val="solid"/>
            <a:miter/>
          </a:ln>
        </p:spPr>
      </p:sp>
      <p:sp>
        <p:nvSpPr>
          <p:cNvPr id="13" name="TextBox 13"/>
          <p:cNvSpPr txBox="1"/>
          <p:nvPr/>
        </p:nvSpPr>
        <p:spPr>
          <a:xfrm>
            <a:off x="1028700" y="3014662"/>
            <a:ext cx="15215888" cy="4308937"/>
          </a:xfrm>
          <a:prstGeom prst="rect">
            <a:avLst/>
          </a:prstGeom>
        </p:spPr>
        <p:txBody>
          <a:bodyPr lIns="0" tIns="0" rIns="0" bIns="0" rtlCol="0" anchor="t">
            <a:spAutoFit/>
          </a:bodyPr>
          <a:lstStyle/>
          <a:p>
            <a:pPr marL="0" lvl="0" indent="0" algn="l">
              <a:lnSpc>
                <a:spcPts val="11202"/>
              </a:lnSpc>
              <a:spcBef>
                <a:spcPct val="0"/>
              </a:spcBef>
            </a:pPr>
            <a:r>
              <a:rPr lang="hu-HU" sz="9335" b="1" dirty="0">
                <a:solidFill>
                  <a:srgbClr val="78FF87"/>
                </a:solidFill>
                <a:latin typeface="Anantason UltraExpanded Bold"/>
                <a:ea typeface="Anantason UltraExpanded Bold"/>
                <a:cs typeface="Anantason UltraExpanded Bold"/>
                <a:sym typeface="Anantason UltraExpanded Bold"/>
              </a:rPr>
              <a:t>GADGETS</a:t>
            </a:r>
            <a:endParaRPr lang="en-US" sz="9335" b="1" u="none" strike="noStrike" dirty="0">
              <a:solidFill>
                <a:srgbClr val="78FF87"/>
              </a:solidFill>
              <a:latin typeface="Anantason UltraExpanded Bold"/>
              <a:ea typeface="Anantason UltraExpanded Bold"/>
              <a:cs typeface="Anantason UltraExpanded Bold"/>
              <a:sym typeface="Anantason UltraExpanded Bold"/>
            </a:endParaRPr>
          </a:p>
          <a:p>
            <a:pPr marL="0" lvl="0" indent="0" algn="l">
              <a:lnSpc>
                <a:spcPts val="11202"/>
              </a:lnSpc>
              <a:spcBef>
                <a:spcPct val="0"/>
              </a:spcBef>
            </a:pPr>
            <a:r>
              <a:rPr lang="hu-HU" sz="9335" b="1" dirty="0">
                <a:solidFill>
                  <a:srgbClr val="FFFFFF"/>
                </a:solidFill>
                <a:latin typeface="Anantason UltraExpanded Bold"/>
                <a:ea typeface="Anantason UltraExpanded Bold"/>
                <a:cs typeface="Anantason UltraExpanded Bold"/>
                <a:sym typeface="Anantason UltraExpanded Bold"/>
              </a:rPr>
              <a:t>USED FOR</a:t>
            </a:r>
          </a:p>
          <a:p>
            <a:pPr marL="0" lvl="0" indent="0" algn="l">
              <a:lnSpc>
                <a:spcPts val="11202"/>
              </a:lnSpc>
              <a:spcBef>
                <a:spcPct val="0"/>
              </a:spcBef>
            </a:pPr>
            <a:r>
              <a:rPr lang="hu-HU" sz="9335" b="1" dirty="0">
                <a:solidFill>
                  <a:srgbClr val="78FF87"/>
                </a:solidFill>
                <a:latin typeface="Anantason UltraExpanded Bold"/>
                <a:ea typeface="Anantason UltraExpanded Bold"/>
                <a:cs typeface="Anantason UltraExpanded Bold"/>
                <a:sym typeface="Anantason UltraExpanded Bold"/>
              </a:rPr>
              <a:t>HACKING</a:t>
            </a:r>
            <a:endParaRPr lang="en-US" sz="9335" b="1" u="none" strike="noStrike" dirty="0">
              <a:solidFill>
                <a:srgbClr val="78FF87"/>
              </a:solidFill>
              <a:latin typeface="Anantason UltraExpanded Bold"/>
              <a:ea typeface="Anantason UltraExpanded Bold"/>
              <a:cs typeface="Anantason UltraExpanded Bold"/>
              <a:sym typeface="Anantason UltraExpanded Bold"/>
            </a:endParaRPr>
          </a:p>
        </p:txBody>
      </p:sp>
      <p:sp>
        <p:nvSpPr>
          <p:cNvPr id="22" name="TextBox 13">
            <a:extLst>
              <a:ext uri="{FF2B5EF4-FFF2-40B4-BE49-F238E27FC236}">
                <a16:creationId xmlns:a16="http://schemas.microsoft.com/office/drawing/2014/main" id="{E8AE5D7C-280C-ADF2-13FF-62DD2728734B}"/>
              </a:ext>
            </a:extLst>
          </p:cNvPr>
          <p:cNvSpPr txBox="1"/>
          <p:nvPr/>
        </p:nvSpPr>
        <p:spPr>
          <a:xfrm>
            <a:off x="1028700" y="6515100"/>
            <a:ext cx="15215888" cy="1184940"/>
          </a:xfrm>
          <a:prstGeom prst="rect">
            <a:avLst/>
          </a:prstGeom>
        </p:spPr>
        <p:txBody>
          <a:bodyPr lIns="0" tIns="0" rIns="0" bIns="0" rtlCol="0" anchor="t">
            <a:spAutoFit/>
          </a:bodyPr>
          <a:lstStyle/>
          <a:p>
            <a:pPr marL="0" lvl="0" indent="0" algn="l">
              <a:lnSpc>
                <a:spcPts val="11202"/>
              </a:lnSpc>
              <a:spcBef>
                <a:spcPct val="0"/>
              </a:spcBef>
            </a:pPr>
            <a:r>
              <a:rPr lang="hu-HU" sz="2800" b="1" dirty="0">
                <a:solidFill>
                  <a:srgbClr val="78FF87"/>
                </a:solidFill>
                <a:latin typeface="Anantason UltraExpanded Bold"/>
                <a:ea typeface="Anantason UltraExpanded Bold"/>
                <a:cs typeface="Anantason UltraExpanded Bold"/>
                <a:sym typeface="Anantason UltraExpanded Bold"/>
              </a:rPr>
              <a:t>MADE BY: RÓBERT CSUKA</a:t>
            </a:r>
            <a:endParaRPr lang="en-US" sz="2800" b="1" u="none" strike="noStrike" dirty="0">
              <a:solidFill>
                <a:srgbClr val="78FF87"/>
              </a:solidFill>
              <a:latin typeface="Anantason UltraExpanded Bold"/>
              <a:ea typeface="Anantason UltraExpanded Bold"/>
              <a:cs typeface="Anantason UltraExpanded Bold"/>
              <a:sym typeface="Anantason UltraExpanded 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000"/>
                                        <p:tgtEl>
                                          <p:spTgt spid="13"/>
                                        </p:tgtEl>
                                      </p:cBhvr>
                                    </p:animEffect>
                                    <p:anim calcmode="lin" valueType="num">
                                      <p:cBhvr>
                                        <p:cTn id="14" dur="1000" fill="hold"/>
                                        <p:tgtEl>
                                          <p:spTgt spid="13"/>
                                        </p:tgtEl>
                                        <p:attrNameLst>
                                          <p:attrName>ppt_x</p:attrName>
                                        </p:attrNameLst>
                                      </p:cBhvr>
                                      <p:tavLst>
                                        <p:tav tm="0">
                                          <p:val>
                                            <p:strVal val="#ppt_x"/>
                                          </p:val>
                                        </p:tav>
                                        <p:tav tm="100000">
                                          <p:val>
                                            <p:strVal val="#ppt_x"/>
                                          </p:val>
                                        </p:tav>
                                      </p:tavLst>
                                    </p:anim>
                                    <p:anim calcmode="lin" valueType="num">
                                      <p:cBhvr>
                                        <p:cTn id="15" dur="1000" fill="hold"/>
                                        <p:tgtEl>
                                          <p:spTgt spid="13"/>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3"/>
            <a:stretch>
              <a:fillRect/>
            </a:stretch>
          </a:blipFill>
        </p:spPr>
      </p:sp>
      <p:sp>
        <p:nvSpPr>
          <p:cNvPr id="3" name="Freeform 3"/>
          <p:cNvSpPr/>
          <p:nvPr/>
        </p:nvSpPr>
        <p:spPr>
          <a:xfrm>
            <a:off x="0" y="3790539"/>
            <a:ext cx="6484649" cy="6496461"/>
          </a:xfrm>
          <a:custGeom>
            <a:avLst/>
            <a:gdLst/>
            <a:ahLst/>
            <a:cxnLst/>
            <a:rect l="l" t="t" r="r" b="b"/>
            <a:pathLst>
              <a:path w="6484649" h="6496461">
                <a:moveTo>
                  <a:pt x="0" y="0"/>
                </a:moveTo>
                <a:lnTo>
                  <a:pt x="6484649" y="0"/>
                </a:lnTo>
                <a:lnTo>
                  <a:pt x="6484649" y="6496461"/>
                </a:lnTo>
                <a:lnTo>
                  <a:pt x="0" y="649646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7790380" y="2543807"/>
            <a:ext cx="9468920" cy="1968552"/>
          </a:xfrm>
          <a:prstGeom prst="rect">
            <a:avLst/>
          </a:prstGeom>
        </p:spPr>
        <p:txBody>
          <a:bodyPr lIns="0" tIns="0" rIns="0" bIns="0" rtlCol="0" anchor="t">
            <a:spAutoFit/>
          </a:bodyPr>
          <a:lstStyle/>
          <a:p>
            <a:pPr algn="l">
              <a:lnSpc>
                <a:spcPts val="3119"/>
              </a:lnSpc>
            </a:pPr>
            <a:r>
              <a:rPr lang="hu-HU" sz="2399" dirty="0" err="1">
                <a:solidFill>
                  <a:srgbClr val="FFFFFF"/>
                </a:solidFill>
                <a:latin typeface="Codec Pro"/>
                <a:ea typeface="Codec Pro"/>
                <a:cs typeface="Codec Pro"/>
                <a:sym typeface="Codec Pro"/>
              </a:rPr>
              <a:t>Hacking</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devices</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or</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gadgets</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essential</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for</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hacking</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They</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can</a:t>
            </a:r>
            <a:r>
              <a:rPr lang="hu-HU" sz="2399" dirty="0">
                <a:solidFill>
                  <a:srgbClr val="FFFFFF"/>
                </a:solidFill>
                <a:latin typeface="Codec Pro"/>
                <a:ea typeface="Codec Pro"/>
                <a:cs typeface="Codec Pro"/>
                <a:sym typeface="Codec Pro"/>
              </a:rPr>
              <a:t> be </a:t>
            </a:r>
            <a:r>
              <a:rPr lang="hu-HU" sz="2399" dirty="0" err="1">
                <a:solidFill>
                  <a:srgbClr val="FFFFFF"/>
                </a:solidFill>
                <a:latin typeface="Codec Pro"/>
                <a:ea typeface="Codec Pro"/>
                <a:cs typeface="Codec Pro"/>
                <a:sym typeface="Codec Pro"/>
              </a:rPr>
              <a:t>just</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tiny</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devices</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Such</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as</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this</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little</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fella</a:t>
            </a:r>
            <a:r>
              <a:rPr lang="hu-HU" sz="2399" dirty="0">
                <a:solidFill>
                  <a:srgbClr val="FFFFFF"/>
                </a:solidFill>
                <a:latin typeface="Codec Pro"/>
                <a:ea typeface="Codec Pro"/>
                <a:cs typeface="Codec Pro"/>
                <a:sym typeface="Codec Pro"/>
              </a:rPr>
              <a:t>:</a:t>
            </a:r>
          </a:p>
          <a:p>
            <a:pPr algn="l">
              <a:lnSpc>
                <a:spcPts val="3119"/>
              </a:lnSpc>
            </a:pPr>
            <a:endParaRPr lang="hu-HU" sz="2399" dirty="0">
              <a:solidFill>
                <a:srgbClr val="FFFFFF"/>
              </a:solidFill>
              <a:latin typeface="Codec Pro"/>
              <a:ea typeface="Codec Pro"/>
              <a:cs typeface="Codec Pro"/>
              <a:sym typeface="Codec Pro"/>
            </a:endParaRPr>
          </a:p>
          <a:p>
            <a:pPr algn="l">
              <a:lnSpc>
                <a:spcPts val="3119"/>
              </a:lnSpc>
            </a:pPr>
            <a:endParaRPr lang="en-US" sz="2399" dirty="0">
              <a:solidFill>
                <a:srgbClr val="FFFFFF"/>
              </a:solidFill>
              <a:latin typeface="Codec Pro"/>
              <a:ea typeface="Codec Pro"/>
              <a:cs typeface="Codec Pro"/>
              <a:sym typeface="Codec Pro"/>
            </a:endParaRPr>
          </a:p>
          <a:p>
            <a:pPr algn="l">
              <a:lnSpc>
                <a:spcPts val="3119"/>
              </a:lnSpc>
            </a:pPr>
            <a:endParaRPr lang="en-US" sz="2399" dirty="0">
              <a:solidFill>
                <a:srgbClr val="FFFFFF"/>
              </a:solidFill>
              <a:latin typeface="Codec Pro"/>
              <a:ea typeface="Codec Pro"/>
              <a:cs typeface="Codec Pro"/>
              <a:sym typeface="Codec Pro"/>
            </a:endParaRPr>
          </a:p>
        </p:txBody>
      </p:sp>
      <p:sp>
        <p:nvSpPr>
          <p:cNvPr id="5" name="AutoShape 5"/>
          <p:cNvSpPr/>
          <p:nvPr/>
        </p:nvSpPr>
        <p:spPr>
          <a:xfrm flipV="1">
            <a:off x="7752280" y="7330139"/>
            <a:ext cx="19050" cy="5503109"/>
          </a:xfrm>
          <a:prstGeom prst="line">
            <a:avLst/>
          </a:prstGeom>
          <a:ln w="38100" cap="flat">
            <a:solidFill>
              <a:srgbClr val="FFFFFF"/>
            </a:solidFill>
            <a:prstDash val="solid"/>
            <a:headEnd type="none" w="sm" len="sm"/>
            <a:tailEnd type="none" w="sm" len="sm"/>
          </a:ln>
        </p:spPr>
      </p:sp>
      <p:grpSp>
        <p:nvGrpSpPr>
          <p:cNvPr id="6" name="Group 6"/>
          <p:cNvGrpSpPr/>
          <p:nvPr/>
        </p:nvGrpSpPr>
        <p:grpSpPr>
          <a:xfrm>
            <a:off x="8519292" y="7330073"/>
            <a:ext cx="5229450" cy="1211127"/>
            <a:chOff x="-64000" y="0"/>
            <a:chExt cx="6972600" cy="1614836"/>
          </a:xfrm>
        </p:grpSpPr>
        <p:grpSp>
          <p:nvGrpSpPr>
            <p:cNvPr id="7" name="Group 7"/>
            <p:cNvGrpSpPr/>
            <p:nvPr/>
          </p:nvGrpSpPr>
          <p:grpSpPr>
            <a:xfrm>
              <a:off x="0" y="0"/>
              <a:ext cx="6844601" cy="1614836"/>
              <a:chOff x="0" y="0"/>
              <a:chExt cx="1749395" cy="412732"/>
            </a:xfrm>
          </p:grpSpPr>
          <p:sp>
            <p:nvSpPr>
              <p:cNvPr id="8" name="Freeform 8"/>
              <p:cNvSpPr/>
              <p:nvPr/>
            </p:nvSpPr>
            <p:spPr>
              <a:xfrm>
                <a:off x="0" y="0"/>
                <a:ext cx="1749395" cy="412732"/>
              </a:xfrm>
              <a:custGeom>
                <a:avLst/>
                <a:gdLst/>
                <a:ahLst/>
                <a:cxnLst/>
                <a:rect l="l" t="t" r="r" b="b"/>
                <a:pathLst>
                  <a:path w="1749395" h="412732">
                    <a:moveTo>
                      <a:pt x="1546195" y="0"/>
                    </a:moveTo>
                    <a:cubicBezTo>
                      <a:pt x="1658419" y="0"/>
                      <a:pt x="1749395" y="92393"/>
                      <a:pt x="1749395" y="206366"/>
                    </a:cubicBezTo>
                    <a:cubicBezTo>
                      <a:pt x="1749395" y="320339"/>
                      <a:pt x="1658419" y="412732"/>
                      <a:pt x="1546195" y="412732"/>
                    </a:cubicBezTo>
                    <a:lnTo>
                      <a:pt x="203200" y="412732"/>
                    </a:lnTo>
                    <a:cubicBezTo>
                      <a:pt x="90976" y="412732"/>
                      <a:pt x="0" y="320339"/>
                      <a:pt x="0" y="206366"/>
                    </a:cubicBezTo>
                    <a:cubicBezTo>
                      <a:pt x="0" y="92393"/>
                      <a:pt x="90976" y="0"/>
                      <a:pt x="203200" y="0"/>
                    </a:cubicBezTo>
                    <a:close/>
                  </a:path>
                </a:pathLst>
              </a:custGeom>
              <a:solidFill>
                <a:srgbClr val="000000">
                  <a:alpha val="0"/>
                </a:srgbClr>
              </a:solidFill>
              <a:ln w="95250" cap="sq">
                <a:solidFill>
                  <a:srgbClr val="78FF87"/>
                </a:solidFill>
                <a:prstDash val="solid"/>
                <a:miter/>
              </a:ln>
            </p:spPr>
          </p:sp>
          <p:sp>
            <p:nvSpPr>
              <p:cNvPr id="9" name="TextBox 9"/>
              <p:cNvSpPr txBox="1"/>
              <p:nvPr/>
            </p:nvSpPr>
            <p:spPr>
              <a:xfrm>
                <a:off x="0" y="-47625"/>
                <a:ext cx="1749395" cy="460357"/>
              </a:xfrm>
              <a:prstGeom prst="rect">
                <a:avLst/>
              </a:prstGeom>
            </p:spPr>
            <p:txBody>
              <a:bodyPr lIns="94991" tIns="94991" rIns="94991" bIns="94991" rtlCol="0" anchor="ctr"/>
              <a:lstStyle/>
              <a:p>
                <a:pPr algn="ctr">
                  <a:lnSpc>
                    <a:spcPts val="3360"/>
                  </a:lnSpc>
                </a:pPr>
                <a:endParaRPr/>
              </a:p>
            </p:txBody>
          </p:sp>
        </p:grpSp>
        <p:sp>
          <p:nvSpPr>
            <p:cNvPr id="10" name="TextBox 10"/>
            <p:cNvSpPr txBox="1"/>
            <p:nvPr/>
          </p:nvSpPr>
          <p:spPr>
            <a:xfrm>
              <a:off x="-64000" y="346613"/>
              <a:ext cx="6972600" cy="810136"/>
            </a:xfrm>
            <a:prstGeom prst="rect">
              <a:avLst/>
            </a:prstGeom>
          </p:spPr>
          <p:txBody>
            <a:bodyPr wrap="square" lIns="0" tIns="0" rIns="0" bIns="0" rtlCol="0" anchor="t">
              <a:spAutoFit/>
            </a:bodyPr>
            <a:lstStyle/>
            <a:p>
              <a:pPr algn="ctr">
                <a:lnSpc>
                  <a:spcPts val="4890"/>
                </a:lnSpc>
              </a:pPr>
              <a:r>
                <a:rPr lang="hu-HU" sz="3600" b="1" dirty="0">
                  <a:solidFill>
                    <a:srgbClr val="FFFFFF"/>
                  </a:solidFill>
                  <a:latin typeface="Codec Pro Bold"/>
                  <a:ea typeface="Codec Pro Bold"/>
                  <a:cs typeface="Codec Pro Bold"/>
                  <a:sym typeface="Codec Pro Bold"/>
                </a:rPr>
                <a:t>LETS EXPLORE THEM</a:t>
              </a:r>
              <a:endParaRPr lang="en-US" sz="3600" b="1" dirty="0">
                <a:solidFill>
                  <a:srgbClr val="FFFFFF"/>
                </a:solidFill>
                <a:latin typeface="Codec Pro Bold"/>
                <a:ea typeface="Codec Pro Bold"/>
                <a:cs typeface="Codec Pro Bold"/>
                <a:sym typeface="Codec Pro Bold"/>
              </a:endParaRPr>
            </a:p>
          </p:txBody>
        </p:sp>
      </p:grpSp>
      <p:sp>
        <p:nvSpPr>
          <p:cNvPr id="11" name="TextBox 11"/>
          <p:cNvSpPr txBox="1"/>
          <p:nvPr/>
        </p:nvSpPr>
        <p:spPr>
          <a:xfrm>
            <a:off x="1028700" y="1019175"/>
            <a:ext cx="4078188" cy="771525"/>
          </a:xfrm>
          <a:prstGeom prst="rect">
            <a:avLst/>
          </a:prstGeom>
        </p:spPr>
        <p:txBody>
          <a:bodyPr lIns="0" tIns="0" rIns="0" bIns="0" rtlCol="0" anchor="t">
            <a:spAutoFit/>
          </a:bodyPr>
          <a:lstStyle/>
          <a:p>
            <a:pPr algn="ctr">
              <a:lnSpc>
                <a:spcPts val="6000"/>
              </a:lnSpc>
              <a:spcBef>
                <a:spcPct val="0"/>
              </a:spcBef>
            </a:pPr>
            <a:r>
              <a:rPr lang="hu-HU" sz="5000" b="1" dirty="0">
                <a:solidFill>
                  <a:srgbClr val="78FF87"/>
                </a:solidFill>
                <a:latin typeface="Anantason UltraExpanded Bold"/>
                <a:ea typeface="Anantason UltraExpanded Bold"/>
                <a:cs typeface="Anantason UltraExpanded Bold"/>
                <a:sym typeface="Anantason UltraExpanded Bold"/>
              </a:rPr>
              <a:t>INTRO</a:t>
            </a:r>
            <a:endParaRPr lang="en-US" sz="5000" b="1" dirty="0">
              <a:solidFill>
                <a:srgbClr val="78FF87"/>
              </a:solidFill>
              <a:latin typeface="Anantason UltraExpanded Bold"/>
              <a:ea typeface="Anantason UltraExpanded Bold"/>
              <a:cs typeface="Anantason UltraExpanded Bold"/>
              <a:sym typeface="Anantason UltraExpanded Bold"/>
            </a:endParaRPr>
          </a:p>
        </p:txBody>
      </p:sp>
      <p:pic>
        <p:nvPicPr>
          <p:cNvPr id="1026" name="Picture 2" descr="gadgets-Red-Team-Ubertooth">
            <a:extLst>
              <a:ext uri="{FF2B5EF4-FFF2-40B4-BE49-F238E27FC236}">
                <a16:creationId xmlns:a16="http://schemas.microsoft.com/office/drawing/2014/main" id="{DB605B2A-AAA9-779B-94E0-7A5472B45C5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3610416" y="3098564"/>
            <a:ext cx="3135345" cy="1832557"/>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4">
            <a:extLst>
              <a:ext uri="{FF2B5EF4-FFF2-40B4-BE49-F238E27FC236}">
                <a16:creationId xmlns:a16="http://schemas.microsoft.com/office/drawing/2014/main" id="{1D789991-2FA3-BBE2-D6AD-CFE144FEB668}"/>
              </a:ext>
            </a:extLst>
          </p:cNvPr>
          <p:cNvSpPr txBox="1"/>
          <p:nvPr/>
        </p:nvSpPr>
        <p:spPr>
          <a:xfrm>
            <a:off x="7746529" y="3346953"/>
            <a:ext cx="5620820" cy="1968552"/>
          </a:xfrm>
          <a:prstGeom prst="rect">
            <a:avLst/>
          </a:prstGeom>
        </p:spPr>
        <p:txBody>
          <a:bodyPr wrap="square" lIns="0" tIns="0" rIns="0" bIns="0" rtlCol="0" anchor="t">
            <a:spAutoFit/>
          </a:bodyPr>
          <a:lstStyle/>
          <a:p>
            <a:pPr algn="l">
              <a:lnSpc>
                <a:spcPts val="3119"/>
              </a:lnSpc>
            </a:pPr>
            <a:r>
              <a:rPr lang="hu-HU" sz="2399" dirty="0" err="1">
                <a:solidFill>
                  <a:srgbClr val="FFFFFF"/>
                </a:solidFill>
                <a:latin typeface="Codec Pro"/>
                <a:ea typeface="Codec Pro"/>
                <a:cs typeface="Codec Pro"/>
                <a:sym typeface="Codec Pro"/>
              </a:rPr>
              <a:t>Or</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it</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can</a:t>
            </a:r>
            <a:r>
              <a:rPr lang="hu-HU" sz="2399" dirty="0">
                <a:solidFill>
                  <a:srgbClr val="FFFFFF"/>
                </a:solidFill>
                <a:latin typeface="Codec Pro"/>
                <a:ea typeface="Codec Pro"/>
                <a:cs typeface="Codec Pro"/>
                <a:sym typeface="Codec Pro"/>
              </a:rPr>
              <a:t> be </a:t>
            </a:r>
            <a:r>
              <a:rPr lang="hu-HU" sz="2399" dirty="0" err="1">
                <a:solidFill>
                  <a:srgbClr val="FFFFFF"/>
                </a:solidFill>
                <a:latin typeface="Codec Pro"/>
                <a:ea typeface="Codec Pro"/>
                <a:cs typeface="Codec Pro"/>
                <a:sym typeface="Codec Pro"/>
              </a:rPr>
              <a:t>advanced</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gear</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that</a:t>
            </a:r>
            <a:r>
              <a:rPr lang="hu-HU" sz="2399" dirty="0">
                <a:solidFill>
                  <a:srgbClr val="FFFFFF"/>
                </a:solidFill>
                <a:latin typeface="Codec Pro"/>
                <a:ea typeface="Codec Pro"/>
                <a:cs typeface="Codec Pro"/>
                <a:sym typeface="Codec Pro"/>
              </a:rPr>
              <a:t> is </a:t>
            </a:r>
            <a:r>
              <a:rPr lang="hu-HU" sz="2399" dirty="0" err="1">
                <a:solidFill>
                  <a:srgbClr val="FFFFFF"/>
                </a:solidFill>
                <a:latin typeface="Codec Pro"/>
                <a:ea typeface="Codec Pro"/>
                <a:cs typeface="Codec Pro"/>
                <a:sym typeface="Codec Pro"/>
              </a:rPr>
              <a:t>mostly</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used</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by</a:t>
            </a:r>
            <a:r>
              <a:rPr lang="hu-HU" sz="2399" dirty="0">
                <a:solidFill>
                  <a:srgbClr val="FFFFFF"/>
                </a:solidFill>
                <a:latin typeface="Codec Pro"/>
                <a:ea typeface="Codec Pro"/>
                <a:cs typeface="Codec Pro"/>
                <a:sym typeface="Codec Pro"/>
              </a:rPr>
              <a:t> </a:t>
            </a:r>
            <a:r>
              <a:rPr lang="hu-HU" sz="2399" dirty="0" err="1">
                <a:solidFill>
                  <a:srgbClr val="FFFFFF"/>
                </a:solidFill>
                <a:latin typeface="Codec Pro"/>
                <a:ea typeface="Codec Pro"/>
                <a:cs typeface="Codec Pro"/>
                <a:sym typeface="Codec Pro"/>
              </a:rPr>
              <a:t>professional</a:t>
            </a:r>
            <a:r>
              <a:rPr lang="hu-HU" sz="2399" dirty="0">
                <a:solidFill>
                  <a:srgbClr val="FFFFFF"/>
                </a:solidFill>
                <a:latin typeface="Codec Pro"/>
                <a:ea typeface="Codec Pro"/>
                <a:cs typeface="Codec Pro"/>
                <a:sym typeface="Codec Pro"/>
              </a:rPr>
              <a:t> hackers.</a:t>
            </a:r>
          </a:p>
          <a:p>
            <a:pPr algn="l">
              <a:lnSpc>
                <a:spcPts val="3119"/>
              </a:lnSpc>
            </a:pPr>
            <a:endParaRPr lang="hu-HU" sz="2399" dirty="0">
              <a:solidFill>
                <a:srgbClr val="FFFFFF"/>
              </a:solidFill>
              <a:latin typeface="Codec Pro"/>
              <a:ea typeface="Codec Pro"/>
              <a:cs typeface="Codec Pro"/>
              <a:sym typeface="Codec Pro"/>
            </a:endParaRPr>
          </a:p>
          <a:p>
            <a:pPr algn="l">
              <a:lnSpc>
                <a:spcPts val="3119"/>
              </a:lnSpc>
            </a:pPr>
            <a:endParaRPr lang="en-US" sz="2399" dirty="0">
              <a:solidFill>
                <a:srgbClr val="FFFFFF"/>
              </a:solidFill>
              <a:latin typeface="Codec Pro"/>
              <a:ea typeface="Codec Pro"/>
              <a:cs typeface="Codec Pro"/>
              <a:sym typeface="Codec Pro"/>
            </a:endParaRPr>
          </a:p>
          <a:p>
            <a:pPr algn="l">
              <a:lnSpc>
                <a:spcPts val="3119"/>
              </a:lnSpc>
            </a:pPr>
            <a:endParaRPr lang="en-US" sz="2399" dirty="0">
              <a:solidFill>
                <a:srgbClr val="FFFFFF"/>
              </a:solidFill>
              <a:latin typeface="Codec Pro"/>
              <a:ea typeface="Codec Pro"/>
              <a:cs typeface="Codec Pro"/>
              <a:sym typeface="Codec Pro"/>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31"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1000" fill="hold"/>
                                        <p:tgtEl>
                                          <p:spTgt spid="2"/>
                                        </p:tgtEl>
                                        <p:attrNameLst>
                                          <p:attrName>ppt_w</p:attrName>
                                        </p:attrNameLst>
                                      </p:cBhvr>
                                      <p:tavLst>
                                        <p:tav tm="0">
                                          <p:val>
                                            <p:fltVal val="0"/>
                                          </p:val>
                                        </p:tav>
                                        <p:tav tm="100000">
                                          <p:val>
                                            <p:strVal val="#ppt_w"/>
                                          </p:val>
                                        </p:tav>
                                      </p:tavLst>
                                    </p:anim>
                                    <p:anim calcmode="lin" valueType="num">
                                      <p:cBhvr>
                                        <p:cTn id="13" dur="1000" fill="hold"/>
                                        <p:tgtEl>
                                          <p:spTgt spid="2"/>
                                        </p:tgtEl>
                                        <p:attrNameLst>
                                          <p:attrName>ppt_h</p:attrName>
                                        </p:attrNameLst>
                                      </p:cBhvr>
                                      <p:tavLst>
                                        <p:tav tm="0">
                                          <p:val>
                                            <p:fltVal val="0"/>
                                          </p:val>
                                        </p:tav>
                                        <p:tav tm="100000">
                                          <p:val>
                                            <p:strVal val="#ppt_h"/>
                                          </p:val>
                                        </p:tav>
                                      </p:tavLst>
                                    </p:anim>
                                    <p:anim calcmode="lin" valueType="num">
                                      <p:cBhvr>
                                        <p:cTn id="14" dur="1000" fill="hold"/>
                                        <p:tgtEl>
                                          <p:spTgt spid="2"/>
                                        </p:tgtEl>
                                        <p:attrNameLst>
                                          <p:attrName>style.rotation</p:attrName>
                                        </p:attrNameLst>
                                      </p:cBhvr>
                                      <p:tavLst>
                                        <p:tav tm="0">
                                          <p:val>
                                            <p:fltVal val="90"/>
                                          </p:val>
                                        </p:tav>
                                        <p:tav tm="100000">
                                          <p:val>
                                            <p:fltVal val="0"/>
                                          </p:val>
                                        </p:tav>
                                      </p:tavLst>
                                    </p:anim>
                                    <p:animEffect transition="in" filter="fade">
                                      <p:cBhvr>
                                        <p:cTn id="15" dur="1000"/>
                                        <p:tgtEl>
                                          <p:spTgt spid="2"/>
                                        </p:tgtEl>
                                      </p:cBhvr>
                                    </p:animEffect>
                                  </p:childTnLst>
                                </p:cTn>
                              </p:par>
                            </p:childTnLst>
                          </p:cTn>
                        </p:par>
                        <p:par>
                          <p:cTn id="16" fill="hold">
                            <p:stCondLst>
                              <p:cond delay="1000"/>
                            </p:stCondLst>
                            <p:childTnLst>
                              <p:par>
                                <p:cTn id="17" presetID="22" presetClass="entr" presetSubtype="4"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down)">
                                      <p:cBhvr>
                                        <p:cTn id="19" dur="500"/>
                                        <p:tgtEl>
                                          <p:spTgt spid="11"/>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1026"/>
                                        </p:tgtEl>
                                        <p:attrNameLst>
                                          <p:attrName>style.visibility</p:attrName>
                                        </p:attrNameLst>
                                      </p:cBhvr>
                                      <p:to>
                                        <p:strVal val="visible"/>
                                      </p:to>
                                    </p:set>
                                    <p:anim calcmode="lin" valueType="num">
                                      <p:cBhvr>
                                        <p:cTn id="27" dur="500" fill="hold"/>
                                        <p:tgtEl>
                                          <p:spTgt spid="1026"/>
                                        </p:tgtEl>
                                        <p:attrNameLst>
                                          <p:attrName>ppt_w</p:attrName>
                                        </p:attrNameLst>
                                      </p:cBhvr>
                                      <p:tavLst>
                                        <p:tav tm="0">
                                          <p:val>
                                            <p:fltVal val="0"/>
                                          </p:val>
                                        </p:tav>
                                        <p:tav tm="100000">
                                          <p:val>
                                            <p:strVal val="#ppt_w"/>
                                          </p:val>
                                        </p:tav>
                                      </p:tavLst>
                                    </p:anim>
                                    <p:anim calcmode="lin" valueType="num">
                                      <p:cBhvr>
                                        <p:cTn id="28" dur="500" fill="hold"/>
                                        <p:tgtEl>
                                          <p:spTgt spid="1026"/>
                                        </p:tgtEl>
                                        <p:attrNameLst>
                                          <p:attrName>ppt_h</p:attrName>
                                        </p:attrNameLst>
                                      </p:cBhvr>
                                      <p:tavLst>
                                        <p:tav tm="0">
                                          <p:val>
                                            <p:fltVal val="0"/>
                                          </p:val>
                                        </p:tav>
                                        <p:tav tm="100000">
                                          <p:val>
                                            <p:strVal val="#ppt_h"/>
                                          </p:val>
                                        </p:tav>
                                      </p:tavLst>
                                    </p:anim>
                                    <p:animEffect transition="in" filter="fade">
                                      <p:cBhvr>
                                        <p:cTn id="29" dur="500"/>
                                        <p:tgtEl>
                                          <p:spTgt spid="1026"/>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childTnLst>
                    </p:cTn>
                  </p:par>
                  <p:par>
                    <p:cTn id="34" fill="hold">
                      <p:stCondLst>
                        <p:cond delay="indefinite"/>
                      </p:stCondLst>
                      <p:childTnLst>
                        <p:par>
                          <p:cTn id="35" fill="hold">
                            <p:stCondLst>
                              <p:cond delay="0"/>
                            </p:stCondLst>
                            <p:childTnLst>
                              <p:par>
                                <p:cTn id="36" presetID="45" presetClass="entr" presetSubtype="0" fill="hold"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2000"/>
                                        <p:tgtEl>
                                          <p:spTgt spid="6"/>
                                        </p:tgtEl>
                                      </p:cBhvr>
                                    </p:animEffect>
                                    <p:anim calcmode="lin" valueType="num">
                                      <p:cBhvr>
                                        <p:cTn id="39" dur="2000" fill="hold"/>
                                        <p:tgtEl>
                                          <p:spTgt spid="6"/>
                                        </p:tgtEl>
                                        <p:attrNameLst>
                                          <p:attrName>ppt_w</p:attrName>
                                        </p:attrNameLst>
                                      </p:cBhvr>
                                      <p:tavLst>
                                        <p:tav tm="0" fmla="#ppt_w*sin(2.5*pi*$)">
                                          <p:val>
                                            <p:fltVal val="0"/>
                                          </p:val>
                                        </p:tav>
                                        <p:tav tm="100000">
                                          <p:val>
                                            <p:fltVal val="1"/>
                                          </p:val>
                                        </p:tav>
                                      </p:tavLst>
                                    </p:anim>
                                    <p:anim calcmode="lin" valueType="num">
                                      <p:cBhvr>
                                        <p:cTn id="40" dur="2000" fill="hold"/>
                                        <p:tgtEl>
                                          <p:spTgt spid="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1"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4791559" y="8431239"/>
            <a:ext cx="13496441" cy="3711521"/>
          </a:xfrm>
          <a:custGeom>
            <a:avLst/>
            <a:gdLst/>
            <a:ahLst/>
            <a:cxnLst/>
            <a:rect l="l" t="t" r="r" b="b"/>
            <a:pathLst>
              <a:path w="13496441" h="3711521">
                <a:moveTo>
                  <a:pt x="0" y="0"/>
                </a:moveTo>
                <a:lnTo>
                  <a:pt x="13496441" y="0"/>
                </a:lnTo>
                <a:lnTo>
                  <a:pt x="13496441" y="3711522"/>
                </a:lnTo>
                <a:lnTo>
                  <a:pt x="0" y="371152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TextBox 3"/>
          <p:cNvSpPr txBox="1"/>
          <p:nvPr/>
        </p:nvSpPr>
        <p:spPr>
          <a:xfrm>
            <a:off x="1028701" y="1019175"/>
            <a:ext cx="9029700" cy="769441"/>
          </a:xfrm>
          <a:prstGeom prst="rect">
            <a:avLst/>
          </a:prstGeom>
        </p:spPr>
        <p:txBody>
          <a:bodyPr wrap="square" lIns="0" tIns="0" rIns="0" bIns="0" rtlCol="0" anchor="t">
            <a:spAutoFit/>
          </a:bodyPr>
          <a:lstStyle/>
          <a:p>
            <a:pPr marL="0" lvl="0" indent="0" algn="l">
              <a:lnSpc>
                <a:spcPts val="6000"/>
              </a:lnSpc>
              <a:spcBef>
                <a:spcPct val="0"/>
              </a:spcBef>
            </a:pPr>
            <a:r>
              <a:rPr lang="hu-HU" sz="4000" b="1" u="none" strike="noStrike" dirty="0" err="1">
                <a:solidFill>
                  <a:srgbClr val="78FF87"/>
                </a:solidFill>
                <a:latin typeface="Anantason UltraExpanded Bold"/>
                <a:ea typeface="Anantason UltraExpanded Bold"/>
                <a:cs typeface="Anantason UltraExpanded Bold"/>
                <a:sym typeface="Anantason UltraExpanded Bold"/>
              </a:rPr>
              <a:t>Why</a:t>
            </a:r>
            <a:r>
              <a:rPr lang="hu-HU" sz="4000" b="1" u="none" strike="noStrike" dirty="0">
                <a:solidFill>
                  <a:srgbClr val="78FF87"/>
                </a:solidFill>
                <a:latin typeface="Anantason UltraExpanded Bold"/>
                <a:ea typeface="Anantason UltraExpanded Bold"/>
                <a:cs typeface="Anantason UltraExpanded Bold"/>
                <a:sym typeface="Anantason UltraExpanded Bold"/>
              </a:rPr>
              <a:t> </a:t>
            </a:r>
            <a:r>
              <a:rPr lang="hu-HU" sz="4000" b="1" u="none" strike="noStrike" dirty="0" err="1">
                <a:solidFill>
                  <a:srgbClr val="78FF87"/>
                </a:solidFill>
                <a:latin typeface="Anantason UltraExpanded Bold"/>
                <a:ea typeface="Anantason UltraExpanded Bold"/>
                <a:cs typeface="Anantason UltraExpanded Bold"/>
                <a:sym typeface="Anantason UltraExpanded Bold"/>
              </a:rPr>
              <a:t>are</a:t>
            </a:r>
            <a:r>
              <a:rPr lang="hu-HU" sz="4000" b="1" u="none" strike="noStrike" dirty="0">
                <a:solidFill>
                  <a:srgbClr val="78FF87"/>
                </a:solidFill>
                <a:latin typeface="Anantason UltraExpanded Bold"/>
                <a:ea typeface="Anantason UltraExpanded Bold"/>
                <a:cs typeface="Anantason UltraExpanded Bold"/>
                <a:sym typeface="Anantason UltraExpanded Bold"/>
              </a:rPr>
              <a:t> </a:t>
            </a:r>
            <a:r>
              <a:rPr lang="hu-HU" sz="4000" b="1" u="none" strike="noStrike" dirty="0" err="1">
                <a:solidFill>
                  <a:srgbClr val="78FF87"/>
                </a:solidFill>
                <a:latin typeface="Anantason UltraExpanded Bold"/>
                <a:ea typeface="Anantason UltraExpanded Bold"/>
                <a:cs typeface="Anantason UltraExpanded Bold"/>
                <a:sym typeface="Anantason UltraExpanded Bold"/>
              </a:rPr>
              <a:t>these</a:t>
            </a:r>
            <a:r>
              <a:rPr lang="hu-HU" sz="4000" b="1" u="none" strike="noStrike" dirty="0">
                <a:solidFill>
                  <a:srgbClr val="78FF87"/>
                </a:solidFill>
                <a:latin typeface="Anantason UltraExpanded Bold"/>
                <a:ea typeface="Anantason UltraExpanded Bold"/>
                <a:cs typeface="Anantason UltraExpanded Bold"/>
                <a:sym typeface="Anantason UltraExpanded Bold"/>
              </a:rPr>
              <a:t> IMPORTANT?</a:t>
            </a:r>
            <a:endParaRPr lang="en-US" sz="4000" b="1" u="none" strike="noStrike" dirty="0">
              <a:solidFill>
                <a:srgbClr val="78FF87"/>
              </a:solidFill>
              <a:latin typeface="Anantason UltraExpanded Bold"/>
              <a:ea typeface="Anantason UltraExpanded Bold"/>
              <a:cs typeface="Anantason UltraExpanded Bold"/>
              <a:sym typeface="Anantason UltraExpanded Bold"/>
            </a:endParaRPr>
          </a:p>
        </p:txBody>
      </p:sp>
      <p:sp>
        <p:nvSpPr>
          <p:cNvPr id="4" name="TextBox 4"/>
          <p:cNvSpPr txBox="1"/>
          <p:nvPr/>
        </p:nvSpPr>
        <p:spPr>
          <a:xfrm>
            <a:off x="1641929" y="3577303"/>
            <a:ext cx="4070006" cy="941861"/>
          </a:xfrm>
          <a:prstGeom prst="rect">
            <a:avLst/>
          </a:prstGeom>
        </p:spPr>
        <p:txBody>
          <a:bodyPr lIns="0" tIns="0" rIns="0" bIns="0" rtlCol="0" anchor="t">
            <a:spAutoFit/>
          </a:bodyPr>
          <a:lstStyle/>
          <a:p>
            <a:pPr marL="194311" lvl="1" algn="l">
              <a:lnSpc>
                <a:spcPts val="2520"/>
              </a:lnSpc>
            </a:pPr>
            <a:r>
              <a:rPr lang="hu-HU" sz="1800" dirty="0" err="1">
                <a:solidFill>
                  <a:srgbClr val="FFFFFF"/>
                </a:solidFill>
                <a:latin typeface="Codec Pro"/>
                <a:ea typeface="Codec Pro"/>
                <a:cs typeface="Codec Pro"/>
                <a:sym typeface="Codec Pro"/>
              </a:rPr>
              <a:t>They</a:t>
            </a:r>
            <a:r>
              <a:rPr lang="hu-HU" sz="1800" dirty="0">
                <a:solidFill>
                  <a:srgbClr val="FFFFFF"/>
                </a:solidFill>
                <a:latin typeface="Codec Pro"/>
                <a:ea typeface="Codec Pro"/>
                <a:cs typeface="Codec Pro"/>
                <a:sym typeface="Codec Pro"/>
              </a:rPr>
              <a:t> </a:t>
            </a:r>
            <a:r>
              <a:rPr lang="hu-HU" sz="1800" dirty="0" err="1">
                <a:solidFill>
                  <a:srgbClr val="FFFFFF"/>
                </a:solidFill>
                <a:latin typeface="Codec Pro"/>
                <a:ea typeface="Codec Pro"/>
                <a:cs typeface="Codec Pro"/>
                <a:sym typeface="Codec Pro"/>
              </a:rPr>
              <a:t>help</a:t>
            </a:r>
            <a:r>
              <a:rPr lang="hu-HU" sz="1800" dirty="0">
                <a:solidFill>
                  <a:srgbClr val="FFFFFF"/>
                </a:solidFill>
                <a:latin typeface="Codec Pro"/>
                <a:ea typeface="Codec Pro"/>
                <a:cs typeface="Codec Pro"/>
                <a:sym typeface="Codec Pro"/>
              </a:rPr>
              <a:t> </a:t>
            </a:r>
            <a:r>
              <a:rPr lang="hu-HU" sz="1800" dirty="0" err="1">
                <a:solidFill>
                  <a:srgbClr val="FFFFFF"/>
                </a:solidFill>
                <a:latin typeface="Codec Pro"/>
                <a:ea typeface="Codec Pro"/>
                <a:cs typeface="Codec Pro"/>
                <a:sym typeface="Codec Pro"/>
              </a:rPr>
              <a:t>identify</a:t>
            </a:r>
            <a:r>
              <a:rPr lang="hu-HU" sz="1800" dirty="0">
                <a:solidFill>
                  <a:srgbClr val="FFFFFF"/>
                </a:solidFill>
                <a:latin typeface="Codec Pro"/>
                <a:ea typeface="Codec Pro"/>
                <a:cs typeface="Codec Pro"/>
                <a:sym typeface="Codec Pro"/>
              </a:rPr>
              <a:t> </a:t>
            </a:r>
            <a:r>
              <a:rPr lang="hu-HU" sz="1800" dirty="0" err="1">
                <a:solidFill>
                  <a:srgbClr val="FFFFFF"/>
                </a:solidFill>
                <a:latin typeface="Codec Pro"/>
                <a:ea typeface="Codec Pro"/>
                <a:cs typeface="Codec Pro"/>
                <a:sym typeface="Codec Pro"/>
              </a:rPr>
              <a:t>weaknesses</a:t>
            </a:r>
            <a:r>
              <a:rPr lang="hu-HU" sz="1800" dirty="0">
                <a:solidFill>
                  <a:srgbClr val="FFFFFF"/>
                </a:solidFill>
                <a:latin typeface="Codec Pro"/>
                <a:ea typeface="Codec Pro"/>
                <a:cs typeface="Codec Pro"/>
                <a:sym typeface="Codec Pro"/>
              </a:rPr>
              <a:t> </a:t>
            </a:r>
            <a:r>
              <a:rPr lang="hu-HU" sz="1800" dirty="0" err="1">
                <a:solidFill>
                  <a:srgbClr val="FFFFFF"/>
                </a:solidFill>
                <a:latin typeface="Codec Pro"/>
                <a:ea typeface="Codec Pro"/>
                <a:cs typeface="Codec Pro"/>
                <a:sym typeface="Codec Pro"/>
              </a:rPr>
              <a:t>before</a:t>
            </a:r>
            <a:r>
              <a:rPr lang="hu-HU" sz="1800" dirty="0">
                <a:solidFill>
                  <a:srgbClr val="FFFFFF"/>
                </a:solidFill>
                <a:latin typeface="Codec Pro"/>
                <a:ea typeface="Codec Pro"/>
                <a:cs typeface="Codec Pro"/>
                <a:sym typeface="Codec Pro"/>
              </a:rPr>
              <a:t> </a:t>
            </a:r>
            <a:r>
              <a:rPr lang="hu-HU" sz="1800" dirty="0" err="1">
                <a:solidFill>
                  <a:srgbClr val="FFFFFF"/>
                </a:solidFill>
                <a:latin typeface="Codec Pro"/>
                <a:ea typeface="Codec Pro"/>
                <a:cs typeface="Codec Pro"/>
                <a:sym typeface="Codec Pro"/>
              </a:rPr>
              <a:t>malicious</a:t>
            </a:r>
            <a:r>
              <a:rPr lang="hu-HU" sz="1800" dirty="0">
                <a:solidFill>
                  <a:srgbClr val="FFFFFF"/>
                </a:solidFill>
                <a:latin typeface="Codec Pro"/>
                <a:ea typeface="Codec Pro"/>
                <a:cs typeface="Codec Pro"/>
                <a:sym typeface="Codec Pro"/>
              </a:rPr>
              <a:t> </a:t>
            </a:r>
            <a:r>
              <a:rPr lang="hu-HU" sz="1800" dirty="0" err="1">
                <a:solidFill>
                  <a:srgbClr val="FFFFFF"/>
                </a:solidFill>
                <a:latin typeface="Codec Pro"/>
                <a:ea typeface="Codec Pro"/>
                <a:cs typeface="Codec Pro"/>
                <a:sym typeface="Codec Pro"/>
              </a:rPr>
              <a:t>hackers</a:t>
            </a:r>
            <a:r>
              <a:rPr lang="hu-HU" sz="1800" dirty="0">
                <a:solidFill>
                  <a:srgbClr val="FFFFFF"/>
                </a:solidFill>
                <a:latin typeface="Codec Pro"/>
                <a:ea typeface="Codec Pro"/>
                <a:cs typeface="Codec Pro"/>
                <a:sym typeface="Codec Pro"/>
              </a:rPr>
              <a:t> </a:t>
            </a:r>
            <a:r>
              <a:rPr lang="hu-HU" sz="1800" dirty="0" err="1">
                <a:solidFill>
                  <a:srgbClr val="FFFFFF"/>
                </a:solidFill>
                <a:latin typeface="Codec Pro"/>
                <a:ea typeface="Codec Pro"/>
                <a:cs typeface="Codec Pro"/>
                <a:sym typeface="Codec Pro"/>
              </a:rPr>
              <a:t>exploit</a:t>
            </a:r>
            <a:r>
              <a:rPr lang="hu-HU" sz="1800" dirty="0">
                <a:solidFill>
                  <a:srgbClr val="FFFFFF"/>
                </a:solidFill>
                <a:latin typeface="Codec Pro"/>
                <a:ea typeface="Codec Pro"/>
                <a:cs typeface="Codec Pro"/>
                <a:sym typeface="Codec Pro"/>
              </a:rPr>
              <a:t> </a:t>
            </a:r>
            <a:r>
              <a:rPr lang="hu-HU" sz="1800" dirty="0" err="1">
                <a:solidFill>
                  <a:srgbClr val="FFFFFF"/>
                </a:solidFill>
                <a:latin typeface="Codec Pro"/>
                <a:ea typeface="Codec Pro"/>
                <a:cs typeface="Codec Pro"/>
                <a:sym typeface="Codec Pro"/>
              </a:rPr>
              <a:t>them</a:t>
            </a:r>
            <a:r>
              <a:rPr lang="hu-HU" sz="1800" dirty="0">
                <a:solidFill>
                  <a:srgbClr val="FFFFFF"/>
                </a:solidFill>
                <a:latin typeface="Codec Pro"/>
                <a:ea typeface="Codec Pro"/>
                <a:cs typeface="Codec Pro"/>
                <a:sym typeface="Codec Pro"/>
              </a:rPr>
              <a:t>.</a:t>
            </a:r>
            <a:endParaRPr lang="en-US" sz="1800" dirty="0">
              <a:solidFill>
                <a:srgbClr val="FFFFFF"/>
              </a:solidFill>
              <a:latin typeface="Codec Pro"/>
              <a:ea typeface="Codec Pro"/>
              <a:cs typeface="Codec Pro"/>
              <a:sym typeface="Codec Pro"/>
            </a:endParaRPr>
          </a:p>
        </p:txBody>
      </p:sp>
      <p:sp>
        <p:nvSpPr>
          <p:cNvPr id="5" name="TextBox 5"/>
          <p:cNvSpPr txBox="1"/>
          <p:nvPr/>
        </p:nvSpPr>
        <p:spPr>
          <a:xfrm>
            <a:off x="1670504" y="2559774"/>
            <a:ext cx="3614068" cy="923330"/>
          </a:xfrm>
          <a:prstGeom prst="rect">
            <a:avLst/>
          </a:prstGeom>
        </p:spPr>
        <p:txBody>
          <a:bodyPr lIns="0" tIns="0" rIns="0" bIns="0" rtlCol="0" anchor="t">
            <a:spAutoFit/>
          </a:bodyPr>
          <a:lstStyle/>
          <a:p>
            <a:pPr marL="0" lvl="0" indent="0" algn="l">
              <a:lnSpc>
                <a:spcPts val="3640"/>
              </a:lnSpc>
              <a:spcBef>
                <a:spcPct val="0"/>
              </a:spcBef>
            </a:pPr>
            <a:r>
              <a:rPr lang="hu-HU" sz="2400" b="1" dirty="0">
                <a:solidFill>
                  <a:srgbClr val="78FF87"/>
                </a:solidFill>
                <a:latin typeface="Anantason UltraExpanded Bold"/>
                <a:ea typeface="Anantason UltraExpanded Bold"/>
                <a:cs typeface="Anantason UltraExpanded Bold"/>
                <a:sym typeface="Anantason UltraExpanded Bold"/>
              </a:rPr>
              <a:t>CYBERSECURITY</a:t>
            </a:r>
          </a:p>
          <a:p>
            <a:pPr marL="0" lvl="0" indent="0" algn="l">
              <a:lnSpc>
                <a:spcPts val="3640"/>
              </a:lnSpc>
              <a:spcBef>
                <a:spcPct val="0"/>
              </a:spcBef>
            </a:pPr>
            <a:r>
              <a:rPr lang="hu-HU" sz="2400" b="1" dirty="0">
                <a:solidFill>
                  <a:srgbClr val="78FF87"/>
                </a:solidFill>
                <a:latin typeface="Anantason UltraExpanded Bold"/>
                <a:ea typeface="Anantason UltraExpanded Bold"/>
                <a:cs typeface="Anantason UltraExpanded Bold"/>
                <a:sym typeface="Anantason UltraExpanded Bold"/>
              </a:rPr>
              <a:t>TESTING</a:t>
            </a:r>
            <a:endParaRPr lang="en-US" sz="2400" b="1" dirty="0">
              <a:solidFill>
                <a:srgbClr val="78FF87"/>
              </a:solidFill>
              <a:latin typeface="Anantason UltraExpanded Bold"/>
              <a:ea typeface="Anantason UltraExpanded Bold"/>
              <a:cs typeface="Anantason UltraExpanded Bold"/>
              <a:sym typeface="Anantason UltraExpanded Bold"/>
            </a:endParaRPr>
          </a:p>
        </p:txBody>
      </p:sp>
      <p:sp>
        <p:nvSpPr>
          <p:cNvPr id="6" name="TextBox 6"/>
          <p:cNvSpPr txBox="1"/>
          <p:nvPr/>
        </p:nvSpPr>
        <p:spPr>
          <a:xfrm>
            <a:off x="1641930" y="5862036"/>
            <a:ext cx="4188801" cy="621260"/>
          </a:xfrm>
          <a:prstGeom prst="rect">
            <a:avLst/>
          </a:prstGeom>
        </p:spPr>
        <p:txBody>
          <a:bodyPr lIns="0" tIns="0" rIns="0" bIns="0" rtlCol="0" anchor="t">
            <a:spAutoFit/>
          </a:bodyPr>
          <a:lstStyle/>
          <a:p>
            <a:pPr marL="194311" lvl="1" algn="l">
              <a:lnSpc>
                <a:spcPts val="2520"/>
              </a:lnSpc>
            </a:pPr>
            <a:r>
              <a:rPr lang="hu-HU" sz="1800" dirty="0" err="1">
                <a:solidFill>
                  <a:srgbClr val="FFFFFF"/>
                </a:solidFill>
                <a:latin typeface="Codec Pro"/>
                <a:ea typeface="Codec Pro"/>
                <a:cs typeface="Codec Pro"/>
                <a:sym typeface="Codec Pro"/>
              </a:rPr>
              <a:t>By</a:t>
            </a:r>
            <a:r>
              <a:rPr lang="hu-HU" sz="1800" dirty="0">
                <a:solidFill>
                  <a:srgbClr val="FFFFFF"/>
                </a:solidFill>
                <a:latin typeface="Codec Pro"/>
                <a:ea typeface="Codec Pro"/>
                <a:cs typeface="Codec Pro"/>
                <a:sym typeface="Codec Pro"/>
              </a:rPr>
              <a:t> </a:t>
            </a:r>
            <a:r>
              <a:rPr lang="hu-HU" sz="1800" dirty="0" err="1">
                <a:solidFill>
                  <a:srgbClr val="FFFFFF"/>
                </a:solidFill>
                <a:latin typeface="Codec Pro"/>
                <a:ea typeface="Codec Pro"/>
                <a:cs typeface="Codec Pro"/>
                <a:sym typeface="Codec Pro"/>
              </a:rPr>
              <a:t>simulating</a:t>
            </a:r>
            <a:r>
              <a:rPr lang="hu-HU" sz="1800" dirty="0">
                <a:solidFill>
                  <a:srgbClr val="FFFFFF"/>
                </a:solidFill>
                <a:latin typeface="Codec Pro"/>
                <a:ea typeface="Codec Pro"/>
                <a:cs typeface="Codec Pro"/>
                <a:sym typeface="Codec Pro"/>
              </a:rPr>
              <a:t> </a:t>
            </a:r>
            <a:r>
              <a:rPr lang="hu-HU" sz="1800" dirty="0" err="1">
                <a:solidFill>
                  <a:srgbClr val="FFFFFF"/>
                </a:solidFill>
                <a:latin typeface="Codec Pro"/>
                <a:ea typeface="Codec Pro"/>
                <a:cs typeface="Codec Pro"/>
                <a:sym typeface="Codec Pro"/>
              </a:rPr>
              <a:t>real</a:t>
            </a:r>
            <a:r>
              <a:rPr lang="hu-HU" dirty="0" err="1">
                <a:solidFill>
                  <a:srgbClr val="FFFFFF"/>
                </a:solidFill>
                <a:latin typeface="Codec Pro"/>
                <a:ea typeface="Codec Pro"/>
                <a:cs typeface="Codec Pro"/>
                <a:sym typeface="Codec Pro"/>
              </a:rPr>
              <a:t>-world</a:t>
            </a:r>
            <a:r>
              <a:rPr lang="hu-HU" dirty="0">
                <a:solidFill>
                  <a:srgbClr val="FFFFFF"/>
                </a:solidFill>
                <a:latin typeface="Codec Pro"/>
                <a:ea typeface="Codec Pro"/>
                <a:cs typeface="Codec Pro"/>
                <a:sym typeface="Codec Pro"/>
              </a:rPr>
              <a:t> </a:t>
            </a:r>
            <a:r>
              <a:rPr lang="hu-HU" dirty="0" err="1">
                <a:solidFill>
                  <a:srgbClr val="FFFFFF"/>
                </a:solidFill>
                <a:latin typeface="Codec Pro"/>
                <a:ea typeface="Codec Pro"/>
                <a:cs typeface="Codec Pro"/>
                <a:sym typeface="Codec Pro"/>
              </a:rPr>
              <a:t>scenarios</a:t>
            </a:r>
            <a:r>
              <a:rPr lang="hu-HU" dirty="0">
                <a:solidFill>
                  <a:srgbClr val="FFFFFF"/>
                </a:solidFill>
                <a:latin typeface="Codec Pro"/>
                <a:ea typeface="Codec Pro"/>
                <a:cs typeface="Codec Pro"/>
                <a:sym typeface="Codec Pro"/>
              </a:rPr>
              <a:t>, </a:t>
            </a:r>
            <a:r>
              <a:rPr lang="hu-HU" dirty="0" err="1">
                <a:solidFill>
                  <a:srgbClr val="FFFFFF"/>
                </a:solidFill>
                <a:latin typeface="Codec Pro"/>
                <a:ea typeface="Codec Pro"/>
                <a:cs typeface="Codec Pro"/>
                <a:sym typeface="Codec Pro"/>
              </a:rPr>
              <a:t>experts</a:t>
            </a:r>
            <a:r>
              <a:rPr lang="hu-HU" dirty="0">
                <a:solidFill>
                  <a:srgbClr val="FFFFFF"/>
                </a:solidFill>
                <a:latin typeface="Codec Pro"/>
                <a:ea typeface="Codec Pro"/>
                <a:cs typeface="Codec Pro"/>
                <a:sym typeface="Codec Pro"/>
              </a:rPr>
              <a:t> </a:t>
            </a:r>
            <a:r>
              <a:rPr lang="hu-HU" dirty="0" err="1">
                <a:solidFill>
                  <a:srgbClr val="FFFFFF"/>
                </a:solidFill>
                <a:latin typeface="Codec Pro"/>
                <a:ea typeface="Codec Pro"/>
                <a:cs typeface="Codec Pro"/>
                <a:sym typeface="Codec Pro"/>
              </a:rPr>
              <a:t>can</a:t>
            </a:r>
            <a:r>
              <a:rPr lang="hu-HU" dirty="0">
                <a:solidFill>
                  <a:srgbClr val="FFFFFF"/>
                </a:solidFill>
                <a:latin typeface="Codec Pro"/>
                <a:ea typeface="Codec Pro"/>
                <a:cs typeface="Codec Pro"/>
                <a:sym typeface="Codec Pro"/>
              </a:rPr>
              <a:t> prepare </a:t>
            </a:r>
            <a:r>
              <a:rPr lang="hu-HU" dirty="0" err="1">
                <a:solidFill>
                  <a:srgbClr val="FFFFFF"/>
                </a:solidFill>
                <a:latin typeface="Codec Pro"/>
                <a:ea typeface="Codec Pro"/>
                <a:cs typeface="Codec Pro"/>
                <a:sym typeface="Codec Pro"/>
              </a:rPr>
              <a:t>defenses</a:t>
            </a:r>
            <a:r>
              <a:rPr lang="hu-HU" dirty="0">
                <a:solidFill>
                  <a:srgbClr val="FFFFFF"/>
                </a:solidFill>
                <a:latin typeface="Codec Pro"/>
                <a:ea typeface="Codec Pro"/>
                <a:cs typeface="Codec Pro"/>
                <a:sym typeface="Codec Pro"/>
              </a:rPr>
              <a:t>.</a:t>
            </a:r>
            <a:endParaRPr lang="en-US" sz="1800" dirty="0">
              <a:solidFill>
                <a:srgbClr val="FFFFFF"/>
              </a:solidFill>
              <a:latin typeface="Codec Pro"/>
              <a:ea typeface="Codec Pro"/>
              <a:cs typeface="Codec Pro"/>
              <a:sym typeface="Codec Pro"/>
            </a:endParaRPr>
          </a:p>
        </p:txBody>
      </p:sp>
      <p:sp>
        <p:nvSpPr>
          <p:cNvPr id="7" name="TextBox 7"/>
          <p:cNvSpPr txBox="1"/>
          <p:nvPr/>
        </p:nvSpPr>
        <p:spPr>
          <a:xfrm>
            <a:off x="1670504" y="4844507"/>
            <a:ext cx="3946347" cy="923330"/>
          </a:xfrm>
          <a:prstGeom prst="rect">
            <a:avLst/>
          </a:prstGeom>
        </p:spPr>
        <p:txBody>
          <a:bodyPr wrap="square" lIns="0" tIns="0" rIns="0" bIns="0" rtlCol="0" anchor="t">
            <a:spAutoFit/>
          </a:bodyPr>
          <a:lstStyle/>
          <a:p>
            <a:pPr marL="0" lvl="0" indent="0" algn="l">
              <a:lnSpc>
                <a:spcPts val="3640"/>
              </a:lnSpc>
              <a:spcBef>
                <a:spcPct val="0"/>
              </a:spcBef>
            </a:pPr>
            <a:r>
              <a:rPr lang="hu-HU" sz="2400" b="1" dirty="0">
                <a:solidFill>
                  <a:srgbClr val="78FF87"/>
                </a:solidFill>
                <a:latin typeface="Anantason UltraExpanded Bold"/>
                <a:ea typeface="Anantason UltraExpanded Bold"/>
                <a:cs typeface="Anantason UltraExpanded Bold"/>
                <a:sym typeface="Anantason UltraExpanded Bold"/>
              </a:rPr>
              <a:t>ATTACK</a:t>
            </a:r>
          </a:p>
          <a:p>
            <a:pPr marL="0" lvl="0" indent="0" algn="l">
              <a:lnSpc>
                <a:spcPts val="3640"/>
              </a:lnSpc>
              <a:spcBef>
                <a:spcPct val="0"/>
              </a:spcBef>
            </a:pPr>
            <a:r>
              <a:rPr lang="hu-HU" sz="2400" b="1" dirty="0">
                <a:solidFill>
                  <a:srgbClr val="78FF87"/>
                </a:solidFill>
                <a:latin typeface="Anantason UltraExpanded Bold"/>
                <a:ea typeface="Anantason UltraExpanded Bold"/>
                <a:cs typeface="Anantason UltraExpanded Bold"/>
                <a:sym typeface="Anantason UltraExpanded Bold"/>
              </a:rPr>
              <a:t>UNDERSTANDING</a:t>
            </a:r>
            <a:endParaRPr lang="en-US" sz="2400" b="1" dirty="0">
              <a:solidFill>
                <a:srgbClr val="78FF87"/>
              </a:solidFill>
              <a:latin typeface="Anantason UltraExpanded Bold"/>
              <a:ea typeface="Anantason UltraExpanded Bold"/>
              <a:cs typeface="Anantason UltraExpanded Bold"/>
              <a:sym typeface="Anantason UltraExpanded Bold"/>
            </a:endParaRPr>
          </a:p>
        </p:txBody>
      </p:sp>
      <p:sp>
        <p:nvSpPr>
          <p:cNvPr id="8" name="TextBox 8"/>
          <p:cNvSpPr txBox="1"/>
          <p:nvPr/>
        </p:nvSpPr>
        <p:spPr>
          <a:xfrm>
            <a:off x="1641928" y="8140938"/>
            <a:ext cx="3946347" cy="941861"/>
          </a:xfrm>
          <a:prstGeom prst="rect">
            <a:avLst/>
          </a:prstGeom>
        </p:spPr>
        <p:txBody>
          <a:bodyPr lIns="0" tIns="0" rIns="0" bIns="0" rtlCol="0" anchor="t">
            <a:spAutoFit/>
          </a:bodyPr>
          <a:lstStyle/>
          <a:p>
            <a:pPr marL="194311" lvl="1" algn="l">
              <a:lnSpc>
                <a:spcPts val="2520"/>
              </a:lnSpc>
            </a:pPr>
            <a:r>
              <a:rPr lang="hu-HU" dirty="0" err="1">
                <a:solidFill>
                  <a:srgbClr val="FFFFFF"/>
                </a:solidFill>
                <a:latin typeface="Codec Pro"/>
                <a:ea typeface="Codec Pro"/>
                <a:cs typeface="Codec Pro"/>
                <a:sym typeface="Codec Pro"/>
              </a:rPr>
              <a:t>Hands-on</a:t>
            </a:r>
            <a:r>
              <a:rPr lang="hu-HU" dirty="0">
                <a:solidFill>
                  <a:srgbClr val="FFFFFF"/>
                </a:solidFill>
                <a:latin typeface="Codec Pro"/>
                <a:ea typeface="Codec Pro"/>
                <a:cs typeface="Codec Pro"/>
                <a:sym typeface="Codec Pro"/>
              </a:rPr>
              <a:t> </a:t>
            </a:r>
            <a:r>
              <a:rPr lang="hu-HU" dirty="0" err="1">
                <a:solidFill>
                  <a:srgbClr val="FFFFFF"/>
                </a:solidFill>
                <a:latin typeface="Codec Pro"/>
                <a:ea typeface="Codec Pro"/>
                <a:cs typeface="Codec Pro"/>
                <a:sym typeface="Codec Pro"/>
              </a:rPr>
              <a:t>use</a:t>
            </a:r>
            <a:r>
              <a:rPr lang="hu-HU" dirty="0">
                <a:solidFill>
                  <a:srgbClr val="FFFFFF"/>
                </a:solidFill>
                <a:latin typeface="Codec Pro"/>
                <a:ea typeface="Codec Pro"/>
                <a:cs typeface="Codec Pro"/>
                <a:sym typeface="Codec Pro"/>
              </a:rPr>
              <a:t> of </a:t>
            </a:r>
            <a:r>
              <a:rPr lang="hu-HU" dirty="0" err="1">
                <a:solidFill>
                  <a:srgbClr val="FFFFFF"/>
                </a:solidFill>
                <a:latin typeface="Codec Pro"/>
                <a:ea typeface="Codec Pro"/>
                <a:cs typeface="Codec Pro"/>
                <a:sym typeface="Codec Pro"/>
              </a:rPr>
              <a:t>these</a:t>
            </a:r>
            <a:r>
              <a:rPr lang="hu-HU" dirty="0">
                <a:solidFill>
                  <a:srgbClr val="FFFFFF"/>
                </a:solidFill>
                <a:latin typeface="Codec Pro"/>
                <a:ea typeface="Codec Pro"/>
                <a:cs typeface="Codec Pro"/>
                <a:sym typeface="Codec Pro"/>
              </a:rPr>
              <a:t> </a:t>
            </a:r>
            <a:r>
              <a:rPr lang="hu-HU" dirty="0" err="1">
                <a:solidFill>
                  <a:srgbClr val="FFFFFF"/>
                </a:solidFill>
                <a:latin typeface="Codec Pro"/>
                <a:ea typeface="Codec Pro"/>
                <a:cs typeface="Codec Pro"/>
                <a:sym typeface="Codec Pro"/>
              </a:rPr>
              <a:t>gadgets</a:t>
            </a:r>
            <a:r>
              <a:rPr lang="hu-HU" dirty="0">
                <a:solidFill>
                  <a:srgbClr val="FFFFFF"/>
                </a:solidFill>
                <a:latin typeface="Codec Pro"/>
                <a:ea typeface="Codec Pro"/>
                <a:cs typeface="Codec Pro"/>
                <a:sym typeface="Codec Pro"/>
              </a:rPr>
              <a:t> </a:t>
            </a:r>
            <a:r>
              <a:rPr lang="hu-HU" dirty="0" err="1">
                <a:solidFill>
                  <a:srgbClr val="FFFFFF"/>
                </a:solidFill>
                <a:latin typeface="Codec Pro"/>
                <a:ea typeface="Codec Pro"/>
                <a:cs typeface="Codec Pro"/>
                <a:sym typeface="Codec Pro"/>
              </a:rPr>
              <a:t>fosters</a:t>
            </a:r>
            <a:r>
              <a:rPr lang="hu-HU" dirty="0">
                <a:solidFill>
                  <a:srgbClr val="FFFFFF"/>
                </a:solidFill>
                <a:latin typeface="Codec Pro"/>
                <a:ea typeface="Codec Pro"/>
                <a:cs typeface="Codec Pro"/>
                <a:sym typeface="Codec Pro"/>
              </a:rPr>
              <a:t> </a:t>
            </a:r>
            <a:r>
              <a:rPr lang="hu-HU" dirty="0" err="1">
                <a:solidFill>
                  <a:srgbClr val="FFFFFF"/>
                </a:solidFill>
                <a:latin typeface="Codec Pro"/>
                <a:ea typeface="Codec Pro"/>
                <a:cs typeface="Codec Pro"/>
                <a:sym typeface="Codec Pro"/>
              </a:rPr>
              <a:t>deeper</a:t>
            </a:r>
            <a:r>
              <a:rPr lang="hu-HU" dirty="0">
                <a:solidFill>
                  <a:srgbClr val="FFFFFF"/>
                </a:solidFill>
                <a:latin typeface="Codec Pro"/>
                <a:ea typeface="Codec Pro"/>
                <a:cs typeface="Codec Pro"/>
                <a:sym typeface="Codec Pro"/>
              </a:rPr>
              <a:t> </a:t>
            </a:r>
            <a:r>
              <a:rPr lang="hu-HU" dirty="0" err="1">
                <a:solidFill>
                  <a:srgbClr val="FFFFFF"/>
                </a:solidFill>
                <a:latin typeface="Codec Pro"/>
                <a:ea typeface="Codec Pro"/>
                <a:cs typeface="Codec Pro"/>
                <a:sym typeface="Codec Pro"/>
              </a:rPr>
              <a:t>knowledge</a:t>
            </a:r>
            <a:r>
              <a:rPr lang="hu-HU" dirty="0">
                <a:solidFill>
                  <a:srgbClr val="FFFFFF"/>
                </a:solidFill>
                <a:latin typeface="Codec Pro"/>
                <a:ea typeface="Codec Pro"/>
                <a:cs typeface="Codec Pro"/>
                <a:sym typeface="Codec Pro"/>
              </a:rPr>
              <a:t> of </a:t>
            </a:r>
            <a:r>
              <a:rPr lang="hu-HU" dirty="0" err="1">
                <a:solidFill>
                  <a:srgbClr val="FFFFFF"/>
                </a:solidFill>
                <a:latin typeface="Codec Pro"/>
                <a:ea typeface="Codec Pro"/>
                <a:cs typeface="Codec Pro"/>
                <a:sym typeface="Codec Pro"/>
              </a:rPr>
              <a:t>cybersecurity</a:t>
            </a:r>
            <a:r>
              <a:rPr lang="hu-HU" dirty="0">
                <a:solidFill>
                  <a:srgbClr val="FFFFFF"/>
                </a:solidFill>
                <a:latin typeface="Codec Pro"/>
                <a:ea typeface="Codec Pro"/>
                <a:cs typeface="Codec Pro"/>
                <a:sym typeface="Codec Pro"/>
              </a:rPr>
              <a:t>.</a:t>
            </a:r>
            <a:endParaRPr lang="en-US" sz="1800" dirty="0">
              <a:solidFill>
                <a:srgbClr val="FFFFFF"/>
              </a:solidFill>
              <a:latin typeface="Codec Pro"/>
              <a:ea typeface="Codec Pro"/>
              <a:cs typeface="Codec Pro"/>
              <a:sym typeface="Codec Pro"/>
            </a:endParaRPr>
          </a:p>
        </p:txBody>
      </p:sp>
      <p:sp>
        <p:nvSpPr>
          <p:cNvPr id="9" name="TextBox 9"/>
          <p:cNvSpPr txBox="1"/>
          <p:nvPr/>
        </p:nvSpPr>
        <p:spPr>
          <a:xfrm>
            <a:off x="1670503" y="7123409"/>
            <a:ext cx="3946348" cy="923330"/>
          </a:xfrm>
          <a:prstGeom prst="rect">
            <a:avLst/>
          </a:prstGeom>
        </p:spPr>
        <p:txBody>
          <a:bodyPr wrap="square" lIns="0" tIns="0" rIns="0" bIns="0" rtlCol="0" anchor="t">
            <a:spAutoFit/>
          </a:bodyPr>
          <a:lstStyle/>
          <a:p>
            <a:pPr marL="0" lvl="0" indent="0" algn="l">
              <a:lnSpc>
                <a:spcPts val="3640"/>
              </a:lnSpc>
              <a:spcBef>
                <a:spcPct val="0"/>
              </a:spcBef>
            </a:pPr>
            <a:r>
              <a:rPr lang="hu-HU" sz="2400" b="1" dirty="0">
                <a:solidFill>
                  <a:srgbClr val="78FF87"/>
                </a:solidFill>
                <a:latin typeface="Anantason UltraExpanded Bold"/>
                <a:ea typeface="Anantason UltraExpanded Bold"/>
                <a:cs typeface="Anantason UltraExpanded Bold"/>
                <a:sym typeface="Anantason UltraExpanded Bold"/>
              </a:rPr>
              <a:t>INNOVATIVE</a:t>
            </a:r>
          </a:p>
          <a:p>
            <a:pPr marL="0" lvl="0" indent="0" algn="l">
              <a:lnSpc>
                <a:spcPts val="3640"/>
              </a:lnSpc>
              <a:spcBef>
                <a:spcPct val="0"/>
              </a:spcBef>
            </a:pPr>
            <a:r>
              <a:rPr lang="hu-HU" sz="2400" b="1" dirty="0">
                <a:solidFill>
                  <a:srgbClr val="78FF87"/>
                </a:solidFill>
                <a:latin typeface="Anantason UltraExpanded Bold"/>
                <a:ea typeface="Anantason UltraExpanded Bold"/>
                <a:cs typeface="Anantason UltraExpanded Bold"/>
                <a:sym typeface="Anantason UltraExpanded Bold"/>
              </a:rPr>
              <a:t>LEARNING</a:t>
            </a:r>
            <a:endParaRPr lang="en-US" sz="2400" b="1" dirty="0">
              <a:solidFill>
                <a:srgbClr val="78FF87"/>
              </a:solidFill>
              <a:latin typeface="Anantason UltraExpanded Bold"/>
              <a:ea typeface="Anantason UltraExpanded Bold"/>
              <a:cs typeface="Anantason UltraExpanded Bold"/>
              <a:sym typeface="Anantason UltraExpanded Bold"/>
            </a:endParaRPr>
          </a:p>
        </p:txBody>
      </p:sp>
      <p:sp>
        <p:nvSpPr>
          <p:cNvPr id="10" name="TextBox 3">
            <a:extLst>
              <a:ext uri="{FF2B5EF4-FFF2-40B4-BE49-F238E27FC236}">
                <a16:creationId xmlns:a16="http://schemas.microsoft.com/office/drawing/2014/main" id="{EE4E13A0-AA94-4ACD-CB81-5800338C4319}"/>
              </a:ext>
            </a:extLst>
          </p:cNvPr>
          <p:cNvSpPr txBox="1"/>
          <p:nvPr/>
        </p:nvSpPr>
        <p:spPr>
          <a:xfrm>
            <a:off x="5830731" y="2558095"/>
            <a:ext cx="9029700" cy="769441"/>
          </a:xfrm>
          <a:prstGeom prst="rect">
            <a:avLst/>
          </a:prstGeom>
        </p:spPr>
        <p:txBody>
          <a:bodyPr wrap="square" lIns="0" tIns="0" rIns="0" bIns="0" rtlCol="0" anchor="t">
            <a:spAutoFit/>
          </a:bodyPr>
          <a:lstStyle/>
          <a:p>
            <a:pPr marL="0" lvl="0" indent="0" algn="l">
              <a:lnSpc>
                <a:spcPts val="6000"/>
              </a:lnSpc>
              <a:spcBef>
                <a:spcPct val="0"/>
              </a:spcBef>
            </a:pPr>
            <a:r>
              <a:rPr lang="hu-HU" sz="4000" b="1" u="none" strike="noStrike" dirty="0" err="1">
                <a:solidFill>
                  <a:srgbClr val="78FF87"/>
                </a:solidFill>
                <a:latin typeface="Anantason UltraExpanded Bold"/>
                <a:ea typeface="Anantason UltraExpanded Bold"/>
                <a:cs typeface="Anantason UltraExpanded Bold"/>
                <a:sym typeface="Anantason UltraExpanded Bold"/>
              </a:rPr>
              <a:t>Who</a:t>
            </a:r>
            <a:r>
              <a:rPr lang="hu-HU" sz="4000" b="1" u="none" strike="noStrike" dirty="0">
                <a:solidFill>
                  <a:srgbClr val="78FF87"/>
                </a:solidFill>
                <a:latin typeface="Anantason UltraExpanded Bold"/>
                <a:ea typeface="Anantason UltraExpanded Bold"/>
                <a:cs typeface="Anantason UltraExpanded Bold"/>
                <a:sym typeface="Anantason UltraExpanded Bold"/>
              </a:rPr>
              <a:t> </a:t>
            </a:r>
            <a:r>
              <a:rPr lang="hu-HU" sz="4000" b="1" u="none" strike="noStrike" dirty="0" err="1">
                <a:solidFill>
                  <a:srgbClr val="78FF87"/>
                </a:solidFill>
                <a:latin typeface="Anantason UltraExpanded Bold"/>
                <a:ea typeface="Anantason UltraExpanded Bold"/>
                <a:cs typeface="Anantason UltraExpanded Bold"/>
                <a:sym typeface="Anantason UltraExpanded Bold"/>
              </a:rPr>
              <a:t>uses</a:t>
            </a:r>
            <a:r>
              <a:rPr lang="hu-HU" sz="4000" b="1" u="none" strike="noStrike" dirty="0">
                <a:solidFill>
                  <a:srgbClr val="78FF87"/>
                </a:solidFill>
                <a:latin typeface="Anantason UltraExpanded Bold"/>
                <a:ea typeface="Anantason UltraExpanded Bold"/>
                <a:cs typeface="Anantason UltraExpanded Bold"/>
                <a:sym typeface="Anantason UltraExpanded Bold"/>
              </a:rPr>
              <a:t> </a:t>
            </a:r>
            <a:r>
              <a:rPr lang="hu-HU" sz="4000" b="1" u="none" strike="noStrike" dirty="0" err="1">
                <a:solidFill>
                  <a:srgbClr val="78FF87"/>
                </a:solidFill>
                <a:latin typeface="Anantason UltraExpanded Bold"/>
                <a:ea typeface="Anantason UltraExpanded Bold"/>
                <a:cs typeface="Anantason UltraExpanded Bold"/>
                <a:sym typeface="Anantason UltraExpanded Bold"/>
              </a:rPr>
              <a:t>them</a:t>
            </a:r>
            <a:r>
              <a:rPr lang="hu-HU" sz="4000" b="1" u="none" strike="noStrike" dirty="0">
                <a:solidFill>
                  <a:srgbClr val="78FF87"/>
                </a:solidFill>
                <a:latin typeface="Anantason UltraExpanded Bold"/>
                <a:ea typeface="Anantason UltraExpanded Bold"/>
                <a:cs typeface="Anantason UltraExpanded Bold"/>
                <a:sym typeface="Anantason UltraExpanded Bold"/>
              </a:rPr>
              <a:t>?</a:t>
            </a:r>
            <a:endParaRPr lang="en-US" sz="4000" b="1" u="none" strike="noStrike" dirty="0">
              <a:solidFill>
                <a:srgbClr val="78FF87"/>
              </a:solidFill>
              <a:latin typeface="Anantason UltraExpanded Bold"/>
              <a:ea typeface="Anantason UltraExpanded Bold"/>
              <a:cs typeface="Anantason UltraExpanded Bold"/>
              <a:sym typeface="Anantason UltraExpanded Bold"/>
            </a:endParaRPr>
          </a:p>
        </p:txBody>
      </p:sp>
      <p:sp>
        <p:nvSpPr>
          <p:cNvPr id="12" name="TextBox 5">
            <a:extLst>
              <a:ext uri="{FF2B5EF4-FFF2-40B4-BE49-F238E27FC236}">
                <a16:creationId xmlns:a16="http://schemas.microsoft.com/office/drawing/2014/main" id="{9EA2A287-EC8E-B4A7-0651-A0CF6911A047}"/>
              </a:ext>
            </a:extLst>
          </p:cNvPr>
          <p:cNvSpPr txBox="1"/>
          <p:nvPr/>
        </p:nvSpPr>
        <p:spPr>
          <a:xfrm>
            <a:off x="5830731" y="3962767"/>
            <a:ext cx="3614068" cy="461665"/>
          </a:xfrm>
          <a:prstGeom prst="rect">
            <a:avLst/>
          </a:prstGeom>
        </p:spPr>
        <p:txBody>
          <a:bodyPr lIns="0" tIns="0" rIns="0" bIns="0" rtlCol="0" anchor="t">
            <a:spAutoFit/>
          </a:bodyPr>
          <a:lstStyle/>
          <a:p>
            <a:pPr marL="0" lvl="0" indent="0" algn="l">
              <a:lnSpc>
                <a:spcPts val="3640"/>
              </a:lnSpc>
              <a:spcBef>
                <a:spcPct val="0"/>
              </a:spcBef>
            </a:pPr>
            <a:r>
              <a:rPr lang="hu-HU" sz="2400" b="1" dirty="0">
                <a:solidFill>
                  <a:schemeClr val="bg1"/>
                </a:solidFill>
                <a:latin typeface="Anantason UltraExpanded Bold"/>
                <a:ea typeface="Anantason UltraExpanded Bold"/>
                <a:cs typeface="Anantason UltraExpanded Bold"/>
                <a:sym typeface="Anantason UltraExpanded Bold"/>
              </a:rPr>
              <a:t>- </a:t>
            </a:r>
            <a:r>
              <a:rPr lang="hu-HU" sz="2400" b="1" dirty="0" err="1">
                <a:solidFill>
                  <a:schemeClr val="bg1"/>
                </a:solidFill>
                <a:latin typeface="Anantason UltraExpanded Bold"/>
                <a:ea typeface="Anantason UltraExpanded Bold"/>
                <a:cs typeface="Anantason UltraExpanded Bold"/>
                <a:sym typeface="Anantason UltraExpanded Bold"/>
              </a:rPr>
              <a:t>Ethical</a:t>
            </a:r>
            <a:r>
              <a:rPr lang="hu-HU" sz="2400" b="1" dirty="0">
                <a:solidFill>
                  <a:schemeClr val="bg1"/>
                </a:solidFill>
                <a:latin typeface="Anantason UltraExpanded Bold"/>
                <a:ea typeface="Anantason UltraExpanded Bold"/>
                <a:cs typeface="Anantason UltraExpanded Bold"/>
                <a:sym typeface="Anantason UltraExpanded Bold"/>
              </a:rPr>
              <a:t> </a:t>
            </a:r>
            <a:r>
              <a:rPr lang="hu-HU" sz="2400" b="1" dirty="0" err="1">
                <a:solidFill>
                  <a:schemeClr val="bg1"/>
                </a:solidFill>
                <a:latin typeface="Anantason UltraExpanded Bold"/>
                <a:ea typeface="Anantason UltraExpanded Bold"/>
                <a:cs typeface="Anantason UltraExpanded Bold"/>
                <a:sym typeface="Anantason UltraExpanded Bold"/>
              </a:rPr>
              <a:t>Hackers</a:t>
            </a:r>
            <a:endParaRPr lang="en-US" sz="2400" b="1" dirty="0">
              <a:solidFill>
                <a:schemeClr val="bg1"/>
              </a:solidFill>
              <a:latin typeface="Anantason UltraExpanded Bold"/>
              <a:ea typeface="Anantason UltraExpanded Bold"/>
              <a:cs typeface="Anantason UltraExpanded Bold"/>
              <a:sym typeface="Anantason UltraExpanded Bold"/>
            </a:endParaRPr>
          </a:p>
        </p:txBody>
      </p:sp>
      <p:sp>
        <p:nvSpPr>
          <p:cNvPr id="15" name="TextBox 5">
            <a:extLst>
              <a:ext uri="{FF2B5EF4-FFF2-40B4-BE49-F238E27FC236}">
                <a16:creationId xmlns:a16="http://schemas.microsoft.com/office/drawing/2014/main" id="{E14620C4-3E0A-CE27-8FD8-B541F8CAAC88}"/>
              </a:ext>
            </a:extLst>
          </p:cNvPr>
          <p:cNvSpPr txBox="1"/>
          <p:nvPr/>
        </p:nvSpPr>
        <p:spPr>
          <a:xfrm>
            <a:off x="5830730" y="4592948"/>
            <a:ext cx="5337067" cy="461665"/>
          </a:xfrm>
          <a:prstGeom prst="rect">
            <a:avLst/>
          </a:prstGeom>
        </p:spPr>
        <p:txBody>
          <a:bodyPr wrap="square" lIns="0" tIns="0" rIns="0" bIns="0" rtlCol="0" anchor="t">
            <a:spAutoFit/>
          </a:bodyPr>
          <a:lstStyle/>
          <a:p>
            <a:pPr marL="0" lvl="0" indent="0" algn="l">
              <a:lnSpc>
                <a:spcPts val="3640"/>
              </a:lnSpc>
              <a:spcBef>
                <a:spcPct val="0"/>
              </a:spcBef>
            </a:pPr>
            <a:r>
              <a:rPr lang="hu-HU" sz="2400" b="1" dirty="0">
                <a:solidFill>
                  <a:schemeClr val="bg1"/>
                </a:solidFill>
                <a:latin typeface="Anantason UltraExpanded Bold"/>
                <a:ea typeface="Anantason UltraExpanded Bold"/>
                <a:cs typeface="Anantason UltraExpanded Bold"/>
                <a:sym typeface="Anantason UltraExpanded Bold"/>
              </a:rPr>
              <a:t>- </a:t>
            </a:r>
            <a:r>
              <a:rPr lang="hu-HU" sz="2400" b="1" dirty="0" err="1">
                <a:solidFill>
                  <a:schemeClr val="bg1"/>
                </a:solidFill>
                <a:latin typeface="Anantason UltraExpanded Bold"/>
                <a:ea typeface="Anantason UltraExpanded Bold"/>
                <a:cs typeface="Anantason UltraExpanded Bold"/>
                <a:sym typeface="Anantason UltraExpanded Bold"/>
              </a:rPr>
              <a:t>Cybersecurity</a:t>
            </a:r>
            <a:r>
              <a:rPr lang="hu-HU" sz="2400" b="1" dirty="0">
                <a:solidFill>
                  <a:schemeClr val="bg1"/>
                </a:solidFill>
                <a:latin typeface="Anantason UltraExpanded Bold"/>
                <a:ea typeface="Anantason UltraExpanded Bold"/>
                <a:cs typeface="Anantason UltraExpanded Bold"/>
                <a:sym typeface="Anantason UltraExpanded Bold"/>
              </a:rPr>
              <a:t> </a:t>
            </a:r>
            <a:r>
              <a:rPr lang="hu-HU" sz="2400" b="1" dirty="0" err="1">
                <a:solidFill>
                  <a:schemeClr val="bg1"/>
                </a:solidFill>
                <a:latin typeface="Anantason UltraExpanded Bold"/>
                <a:ea typeface="Anantason UltraExpanded Bold"/>
                <a:cs typeface="Anantason UltraExpanded Bold"/>
                <a:sym typeface="Anantason UltraExpanded Bold"/>
              </a:rPr>
              <a:t>Professionals</a:t>
            </a:r>
            <a:endParaRPr lang="en-US" sz="2400" b="1" dirty="0">
              <a:solidFill>
                <a:schemeClr val="bg1"/>
              </a:solidFill>
              <a:latin typeface="Anantason UltraExpanded Bold"/>
              <a:ea typeface="Anantason UltraExpanded Bold"/>
              <a:cs typeface="Anantason UltraExpanded Bold"/>
              <a:sym typeface="Anantason UltraExpanded Bold"/>
            </a:endParaRPr>
          </a:p>
        </p:txBody>
      </p:sp>
      <p:sp>
        <p:nvSpPr>
          <p:cNvPr id="16" name="TextBox 5">
            <a:extLst>
              <a:ext uri="{FF2B5EF4-FFF2-40B4-BE49-F238E27FC236}">
                <a16:creationId xmlns:a16="http://schemas.microsoft.com/office/drawing/2014/main" id="{31335225-FF17-FB42-0DC0-A14F44ED474F}"/>
              </a:ext>
            </a:extLst>
          </p:cNvPr>
          <p:cNvSpPr txBox="1"/>
          <p:nvPr/>
        </p:nvSpPr>
        <p:spPr>
          <a:xfrm>
            <a:off x="5823474" y="5148812"/>
            <a:ext cx="3614068" cy="461665"/>
          </a:xfrm>
          <a:prstGeom prst="rect">
            <a:avLst/>
          </a:prstGeom>
        </p:spPr>
        <p:txBody>
          <a:bodyPr lIns="0" tIns="0" rIns="0" bIns="0" rtlCol="0" anchor="t">
            <a:spAutoFit/>
          </a:bodyPr>
          <a:lstStyle/>
          <a:p>
            <a:pPr marL="0" lvl="0" indent="0" algn="l">
              <a:lnSpc>
                <a:spcPts val="3640"/>
              </a:lnSpc>
              <a:spcBef>
                <a:spcPct val="0"/>
              </a:spcBef>
            </a:pPr>
            <a:r>
              <a:rPr lang="hu-HU" sz="2400" b="1" dirty="0">
                <a:solidFill>
                  <a:schemeClr val="bg1"/>
                </a:solidFill>
                <a:latin typeface="Anantason UltraExpanded Bold"/>
                <a:ea typeface="Anantason UltraExpanded Bold"/>
                <a:cs typeface="Anantason UltraExpanded Bold"/>
                <a:sym typeface="Anantason UltraExpanded Bold"/>
              </a:rPr>
              <a:t>- </a:t>
            </a:r>
            <a:r>
              <a:rPr lang="hu-HU" sz="2400" b="1" dirty="0" err="1">
                <a:solidFill>
                  <a:schemeClr val="bg1"/>
                </a:solidFill>
                <a:latin typeface="Anantason UltraExpanded Bold"/>
                <a:ea typeface="Anantason UltraExpanded Bold"/>
                <a:cs typeface="Anantason UltraExpanded Bold"/>
                <a:sym typeface="Anantason UltraExpanded Bold"/>
              </a:rPr>
              <a:t>Researchers</a:t>
            </a:r>
            <a:endParaRPr lang="en-US" sz="2400" b="1" dirty="0">
              <a:solidFill>
                <a:schemeClr val="bg1"/>
              </a:solidFill>
              <a:latin typeface="Anantason UltraExpanded Bold"/>
              <a:ea typeface="Anantason UltraExpanded Bold"/>
              <a:cs typeface="Anantason UltraExpanded Bold"/>
              <a:sym typeface="Anantason UltraExpanded Bold"/>
            </a:endParaRPr>
          </a:p>
        </p:txBody>
      </p:sp>
      <p:pic>
        <p:nvPicPr>
          <p:cNvPr id="2050" name="Picture 2" descr="Hacker meme">
            <a:extLst>
              <a:ext uri="{FF2B5EF4-FFF2-40B4-BE49-F238E27FC236}">
                <a16:creationId xmlns:a16="http://schemas.microsoft.com/office/drawing/2014/main" id="{C90FE1E2-BB2C-A81B-2227-559A113D06B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381676" y="1276215"/>
            <a:ext cx="5877623" cy="686472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arn(inVertical)">
                                      <p:cBhvr>
                                        <p:cTn id="15" dur="500"/>
                                        <p:tgtEl>
                                          <p:spTgt spid="5"/>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barn(inVertical)">
                                      <p:cBhvr>
                                        <p:cTn id="18" dur="500"/>
                                        <p:tgtEl>
                                          <p:spTgt spid="4"/>
                                        </p:tgtEl>
                                      </p:cBhvr>
                                    </p:animEffect>
                                  </p:childTnLst>
                                </p:cTn>
                              </p:par>
                            </p:childTnLst>
                          </p:cTn>
                        </p:par>
                        <p:par>
                          <p:cTn id="19" fill="hold">
                            <p:stCondLst>
                              <p:cond delay="1500"/>
                            </p:stCondLst>
                            <p:childTnLst>
                              <p:par>
                                <p:cTn id="20" presetID="22" presetClass="entr" presetSubtype="4"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down)">
                                      <p:cBhvr>
                                        <p:cTn id="25" dur="500"/>
                                        <p:tgtEl>
                                          <p:spTgt spid="6"/>
                                        </p:tgtEl>
                                      </p:cBhvr>
                                    </p:animEffect>
                                  </p:childTnLst>
                                </p:cTn>
                              </p:par>
                            </p:childTnLst>
                          </p:cTn>
                        </p:par>
                        <p:par>
                          <p:cTn id="26" fill="hold">
                            <p:stCondLst>
                              <p:cond delay="2000"/>
                            </p:stCondLst>
                            <p:childTnLst>
                              <p:par>
                                <p:cTn id="27" presetID="22" presetClass="entr" presetSubtype="4"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ipe(down)">
                                      <p:cBhvr>
                                        <p:cTn id="29" dur="500"/>
                                        <p:tgtEl>
                                          <p:spTgt spid="9"/>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down)">
                                      <p:cBhvr>
                                        <p:cTn id="32" dur="500"/>
                                        <p:tgtEl>
                                          <p:spTgt spid="8"/>
                                        </p:tgtEl>
                                      </p:cBhvr>
                                    </p:animEffect>
                                  </p:childTnLst>
                                </p:cTn>
                              </p:par>
                            </p:childTnLst>
                          </p:cTn>
                        </p:par>
                        <p:par>
                          <p:cTn id="33" fill="hold">
                            <p:stCondLst>
                              <p:cond delay="2500"/>
                            </p:stCondLst>
                            <p:childTnLst>
                              <p:par>
                                <p:cTn id="34" presetID="22" presetClass="entr" presetSubtype="4"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down)">
                                      <p:cBhvr>
                                        <p:cTn id="36" dur="500"/>
                                        <p:tgtEl>
                                          <p:spTgt spid="12"/>
                                        </p:tgtEl>
                                      </p:cBhvr>
                                    </p:animEffect>
                                  </p:childTnLst>
                                </p:cTn>
                              </p:par>
                            </p:childTnLst>
                          </p:cTn>
                        </p:par>
                        <p:par>
                          <p:cTn id="37" fill="hold">
                            <p:stCondLst>
                              <p:cond delay="3000"/>
                            </p:stCondLst>
                            <p:childTnLst>
                              <p:par>
                                <p:cTn id="38" presetID="22" presetClass="entr" presetSubtype="4" fill="hold" grpId="0" nodeType="after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wipe(down)">
                                      <p:cBhvr>
                                        <p:cTn id="40" dur="500"/>
                                        <p:tgtEl>
                                          <p:spTgt spid="15"/>
                                        </p:tgtEl>
                                      </p:cBhvr>
                                    </p:animEffect>
                                  </p:childTnLst>
                                </p:cTn>
                              </p:par>
                            </p:childTnLst>
                          </p:cTn>
                        </p:par>
                        <p:par>
                          <p:cTn id="41" fill="hold">
                            <p:stCondLst>
                              <p:cond delay="3500"/>
                            </p:stCondLst>
                            <p:childTnLst>
                              <p:par>
                                <p:cTn id="42" presetID="22" presetClass="entr" presetSubtype="4"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wipe(down)">
                                      <p:cBhvr>
                                        <p:cTn id="44" dur="500"/>
                                        <p:tgtEl>
                                          <p:spTgt spid="16"/>
                                        </p:tgtEl>
                                      </p:cBhvr>
                                    </p:animEffect>
                                  </p:childTnLst>
                                </p:cTn>
                              </p:par>
                            </p:childTnLst>
                          </p:cTn>
                        </p:par>
                        <p:par>
                          <p:cTn id="45" fill="hold">
                            <p:stCondLst>
                              <p:cond delay="4000"/>
                            </p:stCondLst>
                            <p:childTnLst>
                              <p:par>
                                <p:cTn id="46" presetID="31" presetClass="entr" presetSubtype="0" fill="hold" nodeType="afterEffect">
                                  <p:stCondLst>
                                    <p:cond delay="0"/>
                                  </p:stCondLst>
                                  <p:childTnLst>
                                    <p:set>
                                      <p:cBhvr>
                                        <p:cTn id="47" dur="1" fill="hold">
                                          <p:stCondLst>
                                            <p:cond delay="0"/>
                                          </p:stCondLst>
                                        </p:cTn>
                                        <p:tgtEl>
                                          <p:spTgt spid="2050"/>
                                        </p:tgtEl>
                                        <p:attrNameLst>
                                          <p:attrName>style.visibility</p:attrName>
                                        </p:attrNameLst>
                                      </p:cBhvr>
                                      <p:to>
                                        <p:strVal val="visible"/>
                                      </p:to>
                                    </p:set>
                                    <p:anim calcmode="lin" valueType="num">
                                      <p:cBhvr>
                                        <p:cTn id="48" dur="1000" fill="hold"/>
                                        <p:tgtEl>
                                          <p:spTgt spid="2050"/>
                                        </p:tgtEl>
                                        <p:attrNameLst>
                                          <p:attrName>ppt_w</p:attrName>
                                        </p:attrNameLst>
                                      </p:cBhvr>
                                      <p:tavLst>
                                        <p:tav tm="0">
                                          <p:val>
                                            <p:fltVal val="0"/>
                                          </p:val>
                                        </p:tav>
                                        <p:tav tm="100000">
                                          <p:val>
                                            <p:strVal val="#ppt_w"/>
                                          </p:val>
                                        </p:tav>
                                      </p:tavLst>
                                    </p:anim>
                                    <p:anim calcmode="lin" valueType="num">
                                      <p:cBhvr>
                                        <p:cTn id="49" dur="1000" fill="hold"/>
                                        <p:tgtEl>
                                          <p:spTgt spid="2050"/>
                                        </p:tgtEl>
                                        <p:attrNameLst>
                                          <p:attrName>ppt_h</p:attrName>
                                        </p:attrNameLst>
                                      </p:cBhvr>
                                      <p:tavLst>
                                        <p:tav tm="0">
                                          <p:val>
                                            <p:fltVal val="0"/>
                                          </p:val>
                                        </p:tav>
                                        <p:tav tm="100000">
                                          <p:val>
                                            <p:strVal val="#ppt_h"/>
                                          </p:val>
                                        </p:tav>
                                      </p:tavLst>
                                    </p:anim>
                                    <p:anim calcmode="lin" valueType="num">
                                      <p:cBhvr>
                                        <p:cTn id="50" dur="1000" fill="hold"/>
                                        <p:tgtEl>
                                          <p:spTgt spid="2050"/>
                                        </p:tgtEl>
                                        <p:attrNameLst>
                                          <p:attrName>style.rotation</p:attrName>
                                        </p:attrNameLst>
                                      </p:cBhvr>
                                      <p:tavLst>
                                        <p:tav tm="0">
                                          <p:val>
                                            <p:fltVal val="90"/>
                                          </p:val>
                                        </p:tav>
                                        <p:tav tm="100000">
                                          <p:val>
                                            <p:fltVal val="0"/>
                                          </p:val>
                                        </p:tav>
                                      </p:tavLst>
                                    </p:anim>
                                    <p:animEffect transition="in" filter="fade">
                                      <p:cBhvr>
                                        <p:cTn id="51" dur="1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P spid="9" grpId="0"/>
      <p:bldP spid="10" grpId="0"/>
      <p:bldP spid="12" grpId="0"/>
      <p:bldP spid="15"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3"/>
            <a:stretch>
              <a:fillRect/>
            </a:stretch>
          </a:blipFill>
        </p:spPr>
      </p:sp>
      <p:sp>
        <p:nvSpPr>
          <p:cNvPr id="3" name="Freeform 3"/>
          <p:cNvSpPr/>
          <p:nvPr/>
        </p:nvSpPr>
        <p:spPr>
          <a:xfrm>
            <a:off x="6599177" y="7333826"/>
            <a:ext cx="14336955" cy="6055724"/>
          </a:xfrm>
          <a:custGeom>
            <a:avLst/>
            <a:gdLst/>
            <a:ahLst/>
            <a:cxnLst/>
            <a:rect l="l" t="t" r="r" b="b"/>
            <a:pathLst>
              <a:path w="14336955" h="6055724">
                <a:moveTo>
                  <a:pt x="0" y="0"/>
                </a:moveTo>
                <a:lnTo>
                  <a:pt x="14336955" y="0"/>
                </a:lnTo>
                <a:lnTo>
                  <a:pt x="14336955" y="6055724"/>
                </a:lnTo>
                <a:lnTo>
                  <a:pt x="0" y="605572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1028700" y="998686"/>
            <a:ext cx="5067300" cy="769441"/>
          </a:xfrm>
          <a:prstGeom prst="rect">
            <a:avLst/>
          </a:prstGeom>
        </p:spPr>
        <p:txBody>
          <a:bodyPr wrap="square" lIns="0" tIns="0" rIns="0" bIns="0" rtlCol="0" anchor="t">
            <a:spAutoFit/>
          </a:bodyPr>
          <a:lstStyle/>
          <a:p>
            <a:pPr marL="0" lvl="0" indent="0" algn="l">
              <a:lnSpc>
                <a:spcPts val="6000"/>
              </a:lnSpc>
              <a:spcBef>
                <a:spcPct val="0"/>
              </a:spcBef>
            </a:pPr>
            <a:r>
              <a:rPr lang="hu-HU" sz="5000" b="1" u="none" strike="noStrike" dirty="0">
                <a:solidFill>
                  <a:srgbClr val="78FF87"/>
                </a:solidFill>
                <a:latin typeface="Anantason UltraExpanded Bold"/>
                <a:ea typeface="Anantason UltraExpanded Bold"/>
                <a:cs typeface="Anantason UltraExpanded Bold"/>
                <a:sym typeface="Anantason UltraExpanded Bold"/>
              </a:rPr>
              <a:t>EXAMPLES</a:t>
            </a:r>
            <a:endParaRPr lang="en-US" sz="5000" b="1" u="none" strike="noStrike" dirty="0">
              <a:solidFill>
                <a:srgbClr val="78FF87"/>
              </a:solidFill>
              <a:latin typeface="Anantason UltraExpanded Bold"/>
              <a:ea typeface="Anantason UltraExpanded Bold"/>
              <a:cs typeface="Anantason UltraExpanded Bold"/>
              <a:sym typeface="Anantason UltraExpanded Bold"/>
            </a:endParaRPr>
          </a:p>
        </p:txBody>
      </p:sp>
      <p:sp>
        <p:nvSpPr>
          <p:cNvPr id="5" name="TextBox 5"/>
          <p:cNvSpPr txBox="1"/>
          <p:nvPr/>
        </p:nvSpPr>
        <p:spPr>
          <a:xfrm>
            <a:off x="1892686" y="4253248"/>
            <a:ext cx="6870314" cy="1859483"/>
          </a:xfrm>
          <a:prstGeom prst="rect">
            <a:avLst/>
          </a:prstGeom>
        </p:spPr>
        <p:txBody>
          <a:bodyPr wrap="square" lIns="0" tIns="0" rIns="0" bIns="0" rtlCol="0" anchor="t">
            <a:spAutoFit/>
          </a:bodyPr>
          <a:lstStyle/>
          <a:p>
            <a:pPr marL="0" lvl="0" indent="0" algn="l">
              <a:lnSpc>
                <a:spcPts val="2879"/>
              </a:lnSpc>
              <a:spcBef>
                <a:spcPct val="0"/>
              </a:spcBef>
            </a:pPr>
            <a:r>
              <a:rPr lang="hu-HU" sz="2399" b="1" dirty="0" err="1">
                <a:solidFill>
                  <a:srgbClr val="FFFFFF"/>
                </a:solidFill>
                <a:latin typeface="Anantason UltraExpanded Bold"/>
                <a:ea typeface="Anantason UltraExpanded Bold"/>
                <a:cs typeface="Anantason UltraExpanded Bold"/>
                <a:sym typeface="Anantason UltraExpanded Bold"/>
              </a:rPr>
              <a:t>It</a:t>
            </a:r>
            <a:r>
              <a:rPr lang="hu-HU" sz="2399" b="1" dirty="0">
                <a:solidFill>
                  <a:srgbClr val="FFFFFF"/>
                </a:solidFill>
                <a:latin typeface="Anantason UltraExpanded Bold"/>
                <a:ea typeface="Anantason UltraExpanded Bold"/>
                <a:cs typeface="Anantason UltraExpanded Bold"/>
                <a:sym typeface="Anantason UltraExpanded Bold"/>
              </a:rPr>
              <a:t> is </a:t>
            </a:r>
            <a:r>
              <a:rPr lang="hu-HU" sz="2399" b="1" dirty="0" err="1">
                <a:solidFill>
                  <a:srgbClr val="FFFFFF"/>
                </a:solidFill>
                <a:latin typeface="Anantason UltraExpanded Bold"/>
                <a:ea typeface="Anantason UltraExpanded Bold"/>
                <a:cs typeface="Anantason UltraExpanded Bold"/>
                <a:sym typeface="Anantason UltraExpanded Bold"/>
              </a:rPr>
              <a:t>just</a:t>
            </a:r>
            <a:r>
              <a:rPr lang="hu-HU" sz="2399" b="1" dirty="0">
                <a:solidFill>
                  <a:srgbClr val="FFFFFF"/>
                </a:solidFill>
                <a:latin typeface="Anantason UltraExpanded Bold"/>
                <a:ea typeface="Anantason UltraExpanded Bold"/>
                <a:cs typeface="Anantason UltraExpanded Bold"/>
                <a:sym typeface="Anantason UltraExpanded Bold"/>
              </a:rPr>
              <a:t> an ESP8266 </a:t>
            </a:r>
            <a:r>
              <a:rPr lang="hu-HU" sz="2399" b="1" dirty="0" err="1">
                <a:solidFill>
                  <a:srgbClr val="FFFFFF"/>
                </a:solidFill>
                <a:latin typeface="Anantason UltraExpanded Bold"/>
                <a:ea typeface="Anantason UltraExpanded Bold"/>
                <a:cs typeface="Anantason UltraExpanded Bold"/>
                <a:sym typeface="Anantason UltraExpanded Bold"/>
              </a:rPr>
              <a:t>Wi</a:t>
            </a:r>
            <a:r>
              <a:rPr lang="hu-HU" sz="2399" b="1" dirty="0">
                <a:solidFill>
                  <a:srgbClr val="FFFFFF"/>
                </a:solidFill>
                <a:latin typeface="Anantason UltraExpanded Bold"/>
                <a:ea typeface="Anantason UltraExpanded Bold"/>
                <a:cs typeface="Anantason UltraExpanded Bold"/>
                <a:sym typeface="Anantason UltraExpanded Bold"/>
              </a:rPr>
              <a:t>-Fi chip.</a:t>
            </a:r>
          </a:p>
          <a:p>
            <a:pPr marL="0" lvl="0" indent="0" algn="l">
              <a:lnSpc>
                <a:spcPts val="2879"/>
              </a:lnSpc>
              <a:spcBef>
                <a:spcPct val="0"/>
              </a:spcBef>
            </a:pPr>
            <a:r>
              <a:rPr lang="hu-HU" sz="2399" b="1" dirty="0" err="1">
                <a:solidFill>
                  <a:srgbClr val="FFFFFF"/>
                </a:solidFill>
                <a:latin typeface="Anantason UltraExpanded Bold"/>
                <a:ea typeface="Anantason UltraExpanded Bold"/>
                <a:cs typeface="Anantason UltraExpanded Bold"/>
                <a:sym typeface="Anantason UltraExpanded Bold"/>
              </a:rPr>
              <a:t>With</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this</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you</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can</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knock</a:t>
            </a:r>
            <a:r>
              <a:rPr lang="hu-HU" sz="2399" b="1" dirty="0">
                <a:solidFill>
                  <a:srgbClr val="FFFFFF"/>
                </a:solidFill>
                <a:latin typeface="Anantason UltraExpanded Bold"/>
                <a:ea typeface="Anantason UltraExpanded Bold"/>
                <a:cs typeface="Anantason UltraExpanded Bold"/>
                <a:sym typeface="Anantason UltraExpanded Bold"/>
              </a:rPr>
              <a:t> a </a:t>
            </a:r>
            <a:r>
              <a:rPr lang="hu-HU" sz="2399" b="1" dirty="0" err="1">
                <a:solidFill>
                  <a:srgbClr val="FFFFFF"/>
                </a:solidFill>
                <a:latin typeface="Anantason UltraExpanded Bold"/>
                <a:ea typeface="Anantason UltraExpanded Bold"/>
                <a:cs typeface="Anantason UltraExpanded Bold"/>
                <a:sym typeface="Anantason UltraExpanded Bold"/>
              </a:rPr>
              <a:t>device</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off</a:t>
            </a:r>
            <a:r>
              <a:rPr lang="hu-HU" sz="2399" b="1" dirty="0">
                <a:solidFill>
                  <a:srgbClr val="FFFFFF"/>
                </a:solidFill>
                <a:latin typeface="Anantason UltraExpanded Bold"/>
                <a:ea typeface="Anantason UltraExpanded Bold"/>
                <a:cs typeface="Anantason UltraExpanded Bold"/>
                <a:sym typeface="Anantason UltraExpanded Bold"/>
              </a:rPr>
              <a:t> of </a:t>
            </a:r>
            <a:r>
              <a:rPr lang="hu-HU" sz="2399" b="1" dirty="0" err="1">
                <a:solidFill>
                  <a:srgbClr val="FFFFFF"/>
                </a:solidFill>
                <a:latin typeface="Anantason UltraExpanded Bold"/>
                <a:ea typeface="Anantason UltraExpanded Bold"/>
                <a:cs typeface="Anantason UltraExpanded Bold"/>
                <a:sym typeface="Anantason UltraExpanded Bold"/>
              </a:rPr>
              <a:t>its</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Wi</a:t>
            </a:r>
            <a:r>
              <a:rPr lang="hu-HU" sz="2399" b="1" dirty="0">
                <a:solidFill>
                  <a:srgbClr val="FFFFFF"/>
                </a:solidFill>
                <a:latin typeface="Anantason UltraExpanded Bold"/>
                <a:ea typeface="Anantason UltraExpanded Bold"/>
                <a:cs typeface="Anantason UltraExpanded Bold"/>
                <a:sym typeface="Anantason UltraExpanded Bold"/>
              </a:rPr>
              <a:t>-Fi </a:t>
            </a:r>
            <a:r>
              <a:rPr lang="hu-HU" sz="2399" b="1" dirty="0" err="1">
                <a:solidFill>
                  <a:srgbClr val="FFFFFF"/>
                </a:solidFill>
                <a:latin typeface="Anantason UltraExpanded Bold"/>
                <a:ea typeface="Anantason UltraExpanded Bold"/>
                <a:cs typeface="Anantason UltraExpanded Bold"/>
                <a:sym typeface="Anantason UltraExpanded Bold"/>
              </a:rPr>
              <a:t>network</a:t>
            </a:r>
            <a:r>
              <a:rPr lang="hu-HU" sz="2399" b="1" dirty="0">
                <a:solidFill>
                  <a:srgbClr val="FFFFFF"/>
                </a:solidFill>
                <a:latin typeface="Anantason UltraExpanded Bold"/>
                <a:ea typeface="Anantason UltraExpanded Bold"/>
                <a:cs typeface="Anantason UltraExpanded Bold"/>
                <a:sym typeface="Anantason UltraExpanded Bold"/>
              </a:rPr>
              <a:t>.</a:t>
            </a:r>
            <a:br>
              <a:rPr lang="hu-HU" sz="2399" b="1" dirty="0">
                <a:solidFill>
                  <a:srgbClr val="FFFFFF"/>
                </a:solidFill>
                <a:latin typeface="Anantason UltraExpanded Bold"/>
                <a:ea typeface="Anantason UltraExpanded Bold"/>
                <a:cs typeface="Anantason UltraExpanded Bold"/>
                <a:sym typeface="Anantason UltraExpanded Bold"/>
              </a:rPr>
            </a:br>
            <a:r>
              <a:rPr lang="hu-HU" sz="2399" b="1" dirty="0" err="1">
                <a:solidFill>
                  <a:srgbClr val="FFFFFF"/>
                </a:solidFill>
                <a:latin typeface="Anantason UltraExpanded Bold"/>
                <a:ea typeface="Anantason UltraExpanded Bold"/>
                <a:cs typeface="Anantason UltraExpanded Bold"/>
                <a:sym typeface="Anantason UltraExpanded Bold"/>
              </a:rPr>
              <a:t>Or</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can</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you</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do</a:t>
            </a:r>
            <a:r>
              <a:rPr lang="hu-HU" sz="2399" b="1" dirty="0">
                <a:solidFill>
                  <a:srgbClr val="FFFFFF"/>
                </a:solidFill>
                <a:latin typeface="Anantason UltraExpanded Bold"/>
                <a:ea typeface="Anantason UltraExpanded Bold"/>
                <a:cs typeface="Anantason UltraExpanded Bold"/>
                <a:sym typeface="Anantason UltraExpanded Bold"/>
              </a:rPr>
              <a:t> a </a:t>
            </a:r>
            <a:r>
              <a:rPr lang="hu-HU" sz="2399" b="1" dirty="0" err="1">
                <a:solidFill>
                  <a:srgbClr val="FFFFFF"/>
                </a:solidFill>
                <a:latin typeface="Anantason UltraExpanded Bold"/>
                <a:ea typeface="Anantason UltraExpanded Bold"/>
                <a:cs typeface="Anantason UltraExpanded Bold"/>
                <a:sym typeface="Anantason UltraExpanded Bold"/>
              </a:rPr>
              <a:t>beacon</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attack</a:t>
            </a:r>
            <a:r>
              <a:rPr lang="hu-HU" sz="2399" b="1" dirty="0">
                <a:solidFill>
                  <a:srgbClr val="FFFFFF"/>
                </a:solidFill>
                <a:latin typeface="Anantason UltraExpanded Bold"/>
                <a:ea typeface="Anantason UltraExpanded Bold"/>
                <a:cs typeface="Anantason UltraExpanded Bold"/>
                <a:sym typeface="Anantason UltraExpanded Bold"/>
              </a:rPr>
              <a:t>.</a:t>
            </a:r>
          </a:p>
          <a:p>
            <a:pPr marL="0" lvl="0" indent="0" algn="l">
              <a:lnSpc>
                <a:spcPts val="2879"/>
              </a:lnSpc>
              <a:spcBef>
                <a:spcPct val="0"/>
              </a:spcBef>
            </a:pPr>
            <a:r>
              <a:rPr lang="hu-HU" sz="2399" b="1" dirty="0" err="1">
                <a:solidFill>
                  <a:srgbClr val="FFFFFF"/>
                </a:solidFill>
                <a:latin typeface="Anantason UltraExpanded Bold"/>
                <a:ea typeface="Anantason UltraExpanded Bold"/>
                <a:cs typeface="Anantason UltraExpanded Bold"/>
                <a:sym typeface="Anantason UltraExpanded Bold"/>
              </a:rPr>
              <a:t>Also</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you</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can</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see</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the</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time</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on</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it</a:t>
            </a:r>
            <a:r>
              <a:rPr lang="hu-HU" sz="2399" b="1" dirty="0">
                <a:solidFill>
                  <a:srgbClr val="FFFFFF"/>
                </a:solidFill>
                <a:latin typeface="Anantason UltraExpanded Bold"/>
                <a:ea typeface="Anantason UltraExpanded Bold"/>
                <a:cs typeface="Anantason UltraExpanded Bold"/>
                <a:sym typeface="Anantason UltraExpanded Bold"/>
              </a:rPr>
              <a:t>!!4!!44!</a:t>
            </a:r>
          </a:p>
        </p:txBody>
      </p:sp>
      <p:grpSp>
        <p:nvGrpSpPr>
          <p:cNvPr id="9" name="Group 9"/>
          <p:cNvGrpSpPr/>
          <p:nvPr/>
        </p:nvGrpSpPr>
        <p:grpSpPr>
          <a:xfrm>
            <a:off x="1028700" y="2100270"/>
            <a:ext cx="1163073" cy="1461939"/>
            <a:chOff x="-586628" y="-1416051"/>
            <a:chExt cx="1550764" cy="1949252"/>
          </a:xfrm>
        </p:grpSpPr>
        <p:sp>
          <p:nvSpPr>
            <p:cNvPr id="10" name="TextBox 10"/>
            <p:cNvSpPr txBox="1"/>
            <p:nvPr/>
          </p:nvSpPr>
          <p:spPr>
            <a:xfrm>
              <a:off x="-586628" y="-1416051"/>
              <a:ext cx="1550764" cy="1949252"/>
            </a:xfrm>
            <a:prstGeom prst="rect">
              <a:avLst/>
            </a:prstGeom>
          </p:spPr>
          <p:txBody>
            <a:bodyPr lIns="0" tIns="0" rIns="0" bIns="0" rtlCol="0" anchor="t">
              <a:spAutoFit/>
            </a:bodyPr>
            <a:lstStyle/>
            <a:p>
              <a:pPr algn="ctr">
                <a:lnSpc>
                  <a:spcPts val="11353"/>
                </a:lnSpc>
                <a:spcBef>
                  <a:spcPct val="0"/>
                </a:spcBef>
              </a:pPr>
              <a:r>
                <a:rPr lang="en-US" sz="9461" dirty="0">
                  <a:solidFill>
                    <a:srgbClr val="78FF87"/>
                  </a:solidFill>
                  <a:latin typeface="Anantason UltraExpanded Light"/>
                  <a:ea typeface="Anantason UltraExpanded Light"/>
                  <a:cs typeface="Anantason UltraExpanded Light"/>
                  <a:sym typeface="Anantason UltraExpanded Light"/>
                </a:rPr>
                <a:t>O</a:t>
              </a:r>
            </a:p>
          </p:txBody>
        </p:sp>
        <p:sp>
          <p:nvSpPr>
            <p:cNvPr id="11" name="TextBox 11"/>
            <p:cNvSpPr txBox="1"/>
            <p:nvPr/>
          </p:nvSpPr>
          <p:spPr>
            <a:xfrm>
              <a:off x="-187845" y="-914402"/>
              <a:ext cx="753199" cy="765509"/>
            </a:xfrm>
            <a:prstGeom prst="rect">
              <a:avLst/>
            </a:prstGeom>
          </p:spPr>
          <p:txBody>
            <a:bodyPr lIns="0" tIns="0" rIns="0" bIns="0" rtlCol="0" anchor="t">
              <a:spAutoFit/>
            </a:bodyPr>
            <a:lstStyle/>
            <a:p>
              <a:pPr algn="ctr">
                <a:lnSpc>
                  <a:spcPts val="4319"/>
                </a:lnSpc>
              </a:pPr>
              <a:r>
                <a:rPr lang="en-US" sz="4799" b="1" spc="-201" dirty="0">
                  <a:solidFill>
                    <a:srgbClr val="FFFFFF"/>
                  </a:solidFill>
                  <a:latin typeface="Codec Pro Ultra-Bold"/>
                  <a:ea typeface="Codec Pro Ultra-Bold"/>
                  <a:cs typeface="Codec Pro Ultra-Bold"/>
                  <a:sym typeface="Codec Pro Ultra-Bold"/>
                </a:rPr>
                <a:t>1</a:t>
              </a:r>
              <a:r>
                <a:rPr lang="hu-HU" sz="4799" b="1" spc="-201" dirty="0">
                  <a:solidFill>
                    <a:srgbClr val="FFFFFF"/>
                  </a:solidFill>
                  <a:latin typeface="Codec Pro Ultra-Bold"/>
                  <a:ea typeface="Codec Pro Ultra-Bold"/>
                  <a:cs typeface="Codec Pro Ultra-Bold"/>
                  <a:sym typeface="Codec Pro Ultra-Bold"/>
                </a:rPr>
                <a:t>.</a:t>
              </a:r>
              <a:endParaRPr lang="en-US" sz="4799" b="1" spc="-201" dirty="0">
                <a:solidFill>
                  <a:srgbClr val="FFFFFF"/>
                </a:solidFill>
                <a:latin typeface="Codec Pro Ultra-Bold"/>
                <a:ea typeface="Codec Pro Ultra-Bold"/>
                <a:cs typeface="Codec Pro Ultra-Bold"/>
                <a:sym typeface="Codec Pro Ultra-Bold"/>
              </a:endParaRPr>
            </a:p>
          </p:txBody>
        </p:sp>
      </p:grpSp>
      <p:sp>
        <p:nvSpPr>
          <p:cNvPr id="21" name="TextBox 4">
            <a:extLst>
              <a:ext uri="{FF2B5EF4-FFF2-40B4-BE49-F238E27FC236}">
                <a16:creationId xmlns:a16="http://schemas.microsoft.com/office/drawing/2014/main" id="{1F587F1B-ECED-2E74-D29D-A488AF510FC5}"/>
              </a:ext>
            </a:extLst>
          </p:cNvPr>
          <p:cNvSpPr txBox="1"/>
          <p:nvPr/>
        </p:nvSpPr>
        <p:spPr>
          <a:xfrm>
            <a:off x="2286000" y="2241246"/>
            <a:ext cx="5067300" cy="1538883"/>
          </a:xfrm>
          <a:prstGeom prst="rect">
            <a:avLst/>
          </a:prstGeom>
        </p:spPr>
        <p:txBody>
          <a:bodyPr wrap="square" lIns="0" tIns="0" rIns="0" bIns="0" rtlCol="0" anchor="t">
            <a:spAutoFit/>
          </a:bodyPr>
          <a:lstStyle/>
          <a:p>
            <a:pPr marL="0" lvl="0" indent="0" algn="l">
              <a:lnSpc>
                <a:spcPts val="6000"/>
              </a:lnSpc>
              <a:spcBef>
                <a:spcPct val="0"/>
              </a:spcBef>
            </a:pPr>
            <a:r>
              <a:rPr lang="hu-HU" sz="4000" b="1" u="none" strike="noStrike" dirty="0">
                <a:solidFill>
                  <a:schemeClr val="bg1"/>
                </a:solidFill>
                <a:latin typeface="Anantason UltraExpanded Bold"/>
                <a:ea typeface="Anantason UltraExpanded Bold"/>
                <a:cs typeface="Anantason UltraExpanded Bold"/>
                <a:sym typeface="Anantason UltraExpanded Bold"/>
              </a:rPr>
              <a:t>The </a:t>
            </a:r>
            <a:r>
              <a:rPr lang="hu-HU" sz="4000" b="1" u="none" strike="noStrike" dirty="0" err="1">
                <a:solidFill>
                  <a:schemeClr val="bg1"/>
                </a:solidFill>
                <a:latin typeface="Anantason UltraExpanded Bold"/>
                <a:ea typeface="Anantason UltraExpanded Bold"/>
                <a:cs typeface="Anantason UltraExpanded Bold"/>
                <a:sym typeface="Anantason UltraExpanded Bold"/>
              </a:rPr>
              <a:t>Deauther</a:t>
            </a:r>
            <a:endParaRPr lang="hu-HU" sz="4000" b="1" u="none" strike="noStrike" dirty="0">
              <a:solidFill>
                <a:schemeClr val="bg1"/>
              </a:solidFill>
              <a:latin typeface="Anantason UltraExpanded Bold"/>
              <a:ea typeface="Anantason UltraExpanded Bold"/>
              <a:cs typeface="Anantason UltraExpanded Bold"/>
              <a:sym typeface="Anantason UltraExpanded Bold"/>
            </a:endParaRPr>
          </a:p>
          <a:p>
            <a:pPr marL="0" lvl="0" indent="0" algn="l">
              <a:lnSpc>
                <a:spcPts val="6000"/>
              </a:lnSpc>
              <a:spcBef>
                <a:spcPct val="0"/>
              </a:spcBef>
            </a:pPr>
            <a:r>
              <a:rPr lang="hu-HU" sz="4000" b="1" dirty="0" err="1">
                <a:solidFill>
                  <a:schemeClr val="bg1"/>
                </a:solidFill>
                <a:latin typeface="Anantason UltraExpanded Bold"/>
                <a:ea typeface="Anantason UltraExpanded Bold"/>
                <a:cs typeface="Anantason UltraExpanded Bold"/>
                <a:sym typeface="Anantason UltraExpanded Bold"/>
              </a:rPr>
              <a:t>Watch</a:t>
            </a:r>
            <a:endParaRPr lang="en-US" sz="4000" b="1" u="none" strike="noStrike" dirty="0">
              <a:solidFill>
                <a:schemeClr val="bg1"/>
              </a:solidFill>
              <a:latin typeface="Anantason UltraExpanded Bold"/>
              <a:ea typeface="Anantason UltraExpanded Bold"/>
              <a:cs typeface="Anantason UltraExpanded Bold"/>
              <a:sym typeface="Anantason UltraExpanded Bold"/>
            </a:endParaRPr>
          </a:p>
        </p:txBody>
      </p:sp>
      <p:pic>
        <p:nvPicPr>
          <p:cNvPr id="3074" name="Picture 2" descr="r/Watches - [Dstike Deauther Watch] newest addition">
            <a:extLst>
              <a:ext uri="{FF2B5EF4-FFF2-40B4-BE49-F238E27FC236}">
                <a16:creationId xmlns:a16="http://schemas.microsoft.com/office/drawing/2014/main" id="{E6C67BFB-E620-621F-B315-B7DD76310A9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732190" y="998686"/>
            <a:ext cx="4070928" cy="54257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1000"/>
                                        <p:tgtEl>
                                          <p:spTgt spid="9"/>
                                        </p:tgtEl>
                                      </p:cBhvr>
                                    </p:animEffect>
                                    <p:anim calcmode="lin" valueType="num">
                                      <p:cBhvr>
                                        <p:cTn id="12" dur="1000" fill="hold"/>
                                        <p:tgtEl>
                                          <p:spTgt spid="9"/>
                                        </p:tgtEl>
                                        <p:attrNameLst>
                                          <p:attrName>ppt_x</p:attrName>
                                        </p:attrNameLst>
                                      </p:cBhvr>
                                      <p:tavLst>
                                        <p:tav tm="0">
                                          <p:val>
                                            <p:strVal val="#ppt_x"/>
                                          </p:val>
                                        </p:tav>
                                        <p:tav tm="100000">
                                          <p:val>
                                            <p:strVal val="#ppt_x"/>
                                          </p:val>
                                        </p:tav>
                                      </p:tavLst>
                                    </p:anim>
                                    <p:anim calcmode="lin" valueType="num">
                                      <p:cBhvr>
                                        <p:cTn id="1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5" presetClass="entr" presetSubtype="0" fill="hold" grpId="0" nodeType="click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2000"/>
                                        <p:tgtEl>
                                          <p:spTgt spid="21"/>
                                        </p:tgtEl>
                                      </p:cBhvr>
                                    </p:animEffect>
                                    <p:anim calcmode="lin" valueType="num">
                                      <p:cBhvr>
                                        <p:cTn id="19" dur="2000" fill="hold"/>
                                        <p:tgtEl>
                                          <p:spTgt spid="21"/>
                                        </p:tgtEl>
                                        <p:attrNameLst>
                                          <p:attrName>ppt_w</p:attrName>
                                        </p:attrNameLst>
                                      </p:cBhvr>
                                      <p:tavLst>
                                        <p:tav tm="0" fmla="#ppt_w*sin(2.5*pi*$)">
                                          <p:val>
                                            <p:fltVal val="0"/>
                                          </p:val>
                                        </p:tav>
                                        <p:tav tm="100000">
                                          <p:val>
                                            <p:fltVal val="1"/>
                                          </p:val>
                                        </p:tav>
                                      </p:tavLst>
                                    </p:anim>
                                    <p:anim calcmode="lin" valueType="num">
                                      <p:cBhvr>
                                        <p:cTn id="20" dur="2000" fill="hold"/>
                                        <p:tgtEl>
                                          <p:spTgt spid="21"/>
                                        </p:tgtEl>
                                        <p:attrNameLst>
                                          <p:attrName>ppt_h</p:attrName>
                                        </p:attrNameLst>
                                      </p:cBhvr>
                                      <p:tavLst>
                                        <p:tav tm="0">
                                          <p:val>
                                            <p:strVal val="#ppt_h"/>
                                          </p:val>
                                        </p:tav>
                                        <p:tav tm="100000">
                                          <p:val>
                                            <p:strVal val="#ppt_h"/>
                                          </p:val>
                                        </p:tav>
                                      </p:tavLst>
                                    </p:anim>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53" presetClass="entr" presetSubtype="16" fill="hold" nodeType="afterEffect">
                                  <p:stCondLst>
                                    <p:cond delay="0"/>
                                  </p:stCondLst>
                                  <p:childTnLst>
                                    <p:set>
                                      <p:cBhvr>
                                        <p:cTn id="29" dur="1" fill="hold">
                                          <p:stCondLst>
                                            <p:cond delay="0"/>
                                          </p:stCondLst>
                                        </p:cTn>
                                        <p:tgtEl>
                                          <p:spTgt spid="3074"/>
                                        </p:tgtEl>
                                        <p:attrNameLst>
                                          <p:attrName>style.visibility</p:attrName>
                                        </p:attrNameLst>
                                      </p:cBhvr>
                                      <p:to>
                                        <p:strVal val="visible"/>
                                      </p:to>
                                    </p:set>
                                    <p:anim calcmode="lin" valueType="num">
                                      <p:cBhvr>
                                        <p:cTn id="30" dur="500" fill="hold"/>
                                        <p:tgtEl>
                                          <p:spTgt spid="3074"/>
                                        </p:tgtEl>
                                        <p:attrNameLst>
                                          <p:attrName>ppt_w</p:attrName>
                                        </p:attrNameLst>
                                      </p:cBhvr>
                                      <p:tavLst>
                                        <p:tav tm="0">
                                          <p:val>
                                            <p:fltVal val="0"/>
                                          </p:val>
                                        </p:tav>
                                        <p:tav tm="100000">
                                          <p:val>
                                            <p:strVal val="#ppt_w"/>
                                          </p:val>
                                        </p:tav>
                                      </p:tavLst>
                                    </p:anim>
                                    <p:anim calcmode="lin" valueType="num">
                                      <p:cBhvr>
                                        <p:cTn id="31" dur="500" fill="hold"/>
                                        <p:tgtEl>
                                          <p:spTgt spid="3074"/>
                                        </p:tgtEl>
                                        <p:attrNameLst>
                                          <p:attrName>ppt_h</p:attrName>
                                        </p:attrNameLst>
                                      </p:cBhvr>
                                      <p:tavLst>
                                        <p:tav tm="0">
                                          <p:val>
                                            <p:fltVal val="0"/>
                                          </p:val>
                                        </p:tav>
                                        <p:tav tm="100000">
                                          <p:val>
                                            <p:strVal val="#ppt_h"/>
                                          </p:val>
                                        </p:tav>
                                      </p:tavLst>
                                    </p:anim>
                                    <p:animEffect transition="in" filter="fade">
                                      <p:cBhvr>
                                        <p:cTn id="32"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894329" y="-2672728"/>
            <a:ext cx="14992956" cy="14532283"/>
          </a:xfrm>
          <a:custGeom>
            <a:avLst/>
            <a:gdLst/>
            <a:ahLst/>
            <a:cxnLst/>
            <a:rect l="l" t="t" r="r" b="b"/>
            <a:pathLst>
              <a:path w="16355952" h="16022018">
                <a:moveTo>
                  <a:pt x="0" y="0"/>
                </a:moveTo>
                <a:lnTo>
                  <a:pt x="16355952" y="0"/>
                </a:lnTo>
                <a:lnTo>
                  <a:pt x="16355952" y="16022017"/>
                </a:lnTo>
                <a:lnTo>
                  <a:pt x="0" y="16022017"/>
                </a:lnTo>
                <a:lnTo>
                  <a:pt x="0" y="0"/>
                </a:lnTo>
                <a:close/>
              </a:path>
            </a:pathLst>
          </a:custGeom>
          <a:blipFill>
            <a:blip r:embed="rId3"/>
            <a:stretch>
              <a:fillRect/>
            </a:stretch>
          </a:blipFill>
        </p:spPr>
      </p:sp>
      <p:sp>
        <p:nvSpPr>
          <p:cNvPr id="4" name="Freeform 4"/>
          <p:cNvSpPr/>
          <p:nvPr/>
        </p:nvSpPr>
        <p:spPr>
          <a:xfrm>
            <a:off x="8389737" y="7597167"/>
            <a:ext cx="11417781" cy="4925864"/>
          </a:xfrm>
          <a:custGeom>
            <a:avLst/>
            <a:gdLst/>
            <a:ahLst/>
            <a:cxnLst/>
            <a:rect l="l" t="t" r="r" b="b"/>
            <a:pathLst>
              <a:path w="11417781" h="4925864">
                <a:moveTo>
                  <a:pt x="0" y="0"/>
                </a:moveTo>
                <a:lnTo>
                  <a:pt x="11417781" y="0"/>
                </a:lnTo>
                <a:lnTo>
                  <a:pt x="11417781" y="4925865"/>
                </a:lnTo>
                <a:lnTo>
                  <a:pt x="0" y="49258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4">
            <a:extLst>
              <a:ext uri="{FF2B5EF4-FFF2-40B4-BE49-F238E27FC236}">
                <a16:creationId xmlns:a16="http://schemas.microsoft.com/office/drawing/2014/main" id="{9C1F56EE-1AFB-5988-DB6B-1C5418C51E60}"/>
              </a:ext>
            </a:extLst>
          </p:cNvPr>
          <p:cNvSpPr txBox="1"/>
          <p:nvPr/>
        </p:nvSpPr>
        <p:spPr>
          <a:xfrm>
            <a:off x="1028700" y="998686"/>
            <a:ext cx="5067300" cy="769441"/>
          </a:xfrm>
          <a:prstGeom prst="rect">
            <a:avLst/>
          </a:prstGeom>
        </p:spPr>
        <p:txBody>
          <a:bodyPr wrap="square" lIns="0" tIns="0" rIns="0" bIns="0" rtlCol="0" anchor="t">
            <a:spAutoFit/>
          </a:bodyPr>
          <a:lstStyle/>
          <a:p>
            <a:pPr marL="0" lvl="0" indent="0" algn="l">
              <a:lnSpc>
                <a:spcPts val="6000"/>
              </a:lnSpc>
              <a:spcBef>
                <a:spcPct val="0"/>
              </a:spcBef>
            </a:pPr>
            <a:r>
              <a:rPr lang="hu-HU" sz="5000" b="1" u="none" strike="noStrike" dirty="0">
                <a:solidFill>
                  <a:srgbClr val="78FF87"/>
                </a:solidFill>
                <a:latin typeface="Anantason UltraExpanded Bold"/>
                <a:ea typeface="Anantason UltraExpanded Bold"/>
                <a:cs typeface="Anantason UltraExpanded Bold"/>
                <a:sym typeface="Anantason UltraExpanded Bold"/>
              </a:rPr>
              <a:t>EXAMPLES</a:t>
            </a:r>
            <a:endParaRPr lang="en-US" sz="5000" b="1" u="none" strike="noStrike" dirty="0">
              <a:solidFill>
                <a:srgbClr val="78FF87"/>
              </a:solidFill>
              <a:latin typeface="Anantason UltraExpanded Bold"/>
              <a:ea typeface="Anantason UltraExpanded Bold"/>
              <a:cs typeface="Anantason UltraExpanded Bold"/>
              <a:sym typeface="Anantason UltraExpanded Bold"/>
            </a:endParaRPr>
          </a:p>
        </p:txBody>
      </p:sp>
      <p:sp>
        <p:nvSpPr>
          <p:cNvPr id="9" name="TextBox 5">
            <a:extLst>
              <a:ext uri="{FF2B5EF4-FFF2-40B4-BE49-F238E27FC236}">
                <a16:creationId xmlns:a16="http://schemas.microsoft.com/office/drawing/2014/main" id="{49251A23-F67D-7767-8D45-C8CEAD3AC490}"/>
              </a:ext>
            </a:extLst>
          </p:cNvPr>
          <p:cNvSpPr txBox="1"/>
          <p:nvPr/>
        </p:nvSpPr>
        <p:spPr>
          <a:xfrm>
            <a:off x="1892686" y="4253248"/>
            <a:ext cx="6870314" cy="1115690"/>
          </a:xfrm>
          <a:prstGeom prst="rect">
            <a:avLst/>
          </a:prstGeom>
        </p:spPr>
        <p:txBody>
          <a:bodyPr wrap="square" lIns="0" tIns="0" rIns="0" bIns="0" rtlCol="0" anchor="t">
            <a:spAutoFit/>
          </a:bodyPr>
          <a:lstStyle/>
          <a:p>
            <a:pPr marL="0" lvl="0" indent="0" algn="l">
              <a:lnSpc>
                <a:spcPts val="2879"/>
              </a:lnSpc>
              <a:spcBef>
                <a:spcPct val="0"/>
              </a:spcBef>
            </a:pPr>
            <a:r>
              <a:rPr lang="hu-HU" sz="2399" b="1" dirty="0" err="1">
                <a:solidFill>
                  <a:srgbClr val="FFFFFF"/>
                </a:solidFill>
                <a:latin typeface="Anantason UltraExpanded Bold"/>
                <a:ea typeface="Anantason UltraExpanded Bold"/>
                <a:cs typeface="Anantason UltraExpanded Bold"/>
                <a:sym typeface="Anantason UltraExpanded Bold"/>
              </a:rPr>
              <a:t>It</a:t>
            </a:r>
            <a:r>
              <a:rPr lang="hu-HU" sz="2399" b="1" dirty="0">
                <a:solidFill>
                  <a:srgbClr val="FFFFFF"/>
                </a:solidFill>
                <a:latin typeface="Anantason UltraExpanded Bold"/>
                <a:ea typeface="Anantason UltraExpanded Bold"/>
                <a:cs typeface="Anantason UltraExpanded Bold"/>
                <a:sym typeface="Anantason UltraExpanded Bold"/>
              </a:rPr>
              <a:t> is </a:t>
            </a:r>
            <a:r>
              <a:rPr lang="hu-HU" sz="2399" b="1" dirty="0" err="1">
                <a:solidFill>
                  <a:srgbClr val="FFFFFF"/>
                </a:solidFill>
                <a:latin typeface="Anantason UltraExpanded Bold"/>
                <a:ea typeface="Anantason UltraExpanded Bold"/>
                <a:cs typeface="Anantason UltraExpanded Bold"/>
                <a:sym typeface="Anantason UltraExpanded Bold"/>
              </a:rPr>
              <a:t>primarily</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designed</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for</a:t>
            </a:r>
            <a:r>
              <a:rPr lang="hu-HU" sz="2399" b="1" dirty="0">
                <a:solidFill>
                  <a:srgbClr val="FFFFFF"/>
                </a:solidFill>
                <a:latin typeface="Anantason UltraExpanded Bold"/>
                <a:ea typeface="Anantason UltraExpanded Bold"/>
                <a:cs typeface="Anantason UltraExpanded Bold"/>
                <a:sym typeface="Anantason UltraExpanded Bold"/>
              </a:rPr>
              <a:t> monitoring</a:t>
            </a:r>
          </a:p>
          <a:p>
            <a:pPr marL="0" lvl="0" indent="0" algn="l">
              <a:lnSpc>
                <a:spcPts val="2879"/>
              </a:lnSpc>
              <a:spcBef>
                <a:spcPct val="0"/>
              </a:spcBef>
            </a:pPr>
            <a:r>
              <a:rPr lang="hu-HU" sz="2399" b="1" dirty="0">
                <a:solidFill>
                  <a:srgbClr val="FFFFFF"/>
                </a:solidFill>
                <a:latin typeface="Anantason UltraExpanded Bold"/>
                <a:ea typeface="Anantason UltraExpanded Bold"/>
                <a:cs typeface="Anantason UltraExpanded Bold"/>
                <a:sym typeface="Anantason UltraExpanded Bold"/>
              </a:rPr>
              <a:t>Bluetooth </a:t>
            </a:r>
            <a:r>
              <a:rPr lang="hu-HU" sz="2399" b="1" dirty="0" err="1">
                <a:solidFill>
                  <a:srgbClr val="FFFFFF"/>
                </a:solidFill>
                <a:latin typeface="Anantason UltraExpanded Bold"/>
                <a:ea typeface="Anantason UltraExpanded Bold"/>
                <a:cs typeface="Anantason UltraExpanded Bold"/>
                <a:sym typeface="Anantason UltraExpanded Bold"/>
              </a:rPr>
              <a:t>communications</a:t>
            </a:r>
            <a:r>
              <a:rPr lang="hu-HU" sz="2399" b="1" dirty="0">
                <a:solidFill>
                  <a:srgbClr val="FFFFFF"/>
                </a:solidFill>
                <a:latin typeface="Anantason UltraExpanded Bold"/>
                <a:ea typeface="Anantason UltraExpanded Bold"/>
                <a:cs typeface="Anantason UltraExpanded Bold"/>
                <a:sym typeface="Anantason UltraExpanded Bold"/>
              </a:rPr>
              <a:t> and </a:t>
            </a:r>
            <a:r>
              <a:rPr lang="hu-HU" sz="2399" b="1" dirty="0" err="1">
                <a:solidFill>
                  <a:srgbClr val="FFFFFF"/>
                </a:solidFill>
                <a:latin typeface="Anantason UltraExpanded Bold"/>
                <a:ea typeface="Anantason UltraExpanded Bold"/>
                <a:cs typeface="Anantason UltraExpanded Bold"/>
                <a:sym typeface="Anantason UltraExpanded Bold"/>
              </a:rPr>
              <a:t>analyses</a:t>
            </a:r>
            <a:r>
              <a:rPr lang="hu-HU" sz="2399" b="1" dirty="0">
                <a:solidFill>
                  <a:srgbClr val="FFFFFF"/>
                </a:solidFill>
                <a:latin typeface="Anantason UltraExpanded Bold"/>
                <a:ea typeface="Anantason UltraExpanded Bold"/>
                <a:cs typeface="Anantason UltraExpanded Bold"/>
                <a:sym typeface="Anantason UltraExpanded Bold"/>
              </a:rPr>
              <a:t> of Bluetooth </a:t>
            </a:r>
            <a:r>
              <a:rPr lang="hu-HU" sz="2399" b="1" dirty="0" err="1">
                <a:solidFill>
                  <a:srgbClr val="FFFFFF"/>
                </a:solidFill>
                <a:latin typeface="Anantason UltraExpanded Bold"/>
                <a:ea typeface="Anantason UltraExpanded Bold"/>
                <a:cs typeface="Anantason UltraExpanded Bold"/>
                <a:sym typeface="Anantason UltraExpanded Bold"/>
              </a:rPr>
              <a:t>packets</a:t>
            </a:r>
            <a:r>
              <a:rPr lang="hu-HU" sz="2399" b="1" dirty="0">
                <a:solidFill>
                  <a:srgbClr val="FFFFFF"/>
                </a:solidFill>
                <a:latin typeface="Anantason UltraExpanded Bold"/>
                <a:ea typeface="Anantason UltraExpanded Bold"/>
                <a:cs typeface="Anantason UltraExpanded Bold"/>
                <a:sym typeface="Anantason UltraExpanded Bold"/>
              </a:rPr>
              <a:t>.</a:t>
            </a:r>
          </a:p>
        </p:txBody>
      </p:sp>
      <p:grpSp>
        <p:nvGrpSpPr>
          <p:cNvPr id="10" name="Group 9">
            <a:extLst>
              <a:ext uri="{FF2B5EF4-FFF2-40B4-BE49-F238E27FC236}">
                <a16:creationId xmlns:a16="http://schemas.microsoft.com/office/drawing/2014/main" id="{40720762-6B86-400D-7825-B114A424C763}"/>
              </a:ext>
            </a:extLst>
          </p:cNvPr>
          <p:cNvGrpSpPr/>
          <p:nvPr/>
        </p:nvGrpSpPr>
        <p:grpSpPr>
          <a:xfrm>
            <a:off x="1028700" y="2100270"/>
            <a:ext cx="1163073" cy="1461939"/>
            <a:chOff x="-586628" y="-1416051"/>
            <a:chExt cx="1550764" cy="1949252"/>
          </a:xfrm>
        </p:grpSpPr>
        <p:sp>
          <p:nvSpPr>
            <p:cNvPr id="11" name="TextBox 10">
              <a:extLst>
                <a:ext uri="{FF2B5EF4-FFF2-40B4-BE49-F238E27FC236}">
                  <a16:creationId xmlns:a16="http://schemas.microsoft.com/office/drawing/2014/main" id="{ADADF02B-FBC2-366C-CF05-241800D63957}"/>
                </a:ext>
              </a:extLst>
            </p:cNvPr>
            <p:cNvSpPr txBox="1"/>
            <p:nvPr/>
          </p:nvSpPr>
          <p:spPr>
            <a:xfrm>
              <a:off x="-586628" y="-1416051"/>
              <a:ext cx="1550764" cy="1949252"/>
            </a:xfrm>
            <a:prstGeom prst="rect">
              <a:avLst/>
            </a:prstGeom>
          </p:spPr>
          <p:txBody>
            <a:bodyPr lIns="0" tIns="0" rIns="0" bIns="0" rtlCol="0" anchor="t">
              <a:spAutoFit/>
            </a:bodyPr>
            <a:lstStyle/>
            <a:p>
              <a:pPr algn="ctr">
                <a:lnSpc>
                  <a:spcPts val="11353"/>
                </a:lnSpc>
                <a:spcBef>
                  <a:spcPct val="0"/>
                </a:spcBef>
              </a:pPr>
              <a:r>
                <a:rPr lang="en-US" sz="9461" dirty="0">
                  <a:solidFill>
                    <a:srgbClr val="78FF87"/>
                  </a:solidFill>
                  <a:latin typeface="Anantason UltraExpanded Light"/>
                  <a:ea typeface="Anantason UltraExpanded Light"/>
                  <a:cs typeface="Anantason UltraExpanded Light"/>
                  <a:sym typeface="Anantason UltraExpanded Light"/>
                </a:rPr>
                <a:t>O</a:t>
              </a:r>
            </a:p>
          </p:txBody>
        </p:sp>
        <p:sp>
          <p:nvSpPr>
            <p:cNvPr id="12" name="TextBox 11">
              <a:extLst>
                <a:ext uri="{FF2B5EF4-FFF2-40B4-BE49-F238E27FC236}">
                  <a16:creationId xmlns:a16="http://schemas.microsoft.com/office/drawing/2014/main" id="{8178B5BD-AF20-4DFE-4690-D15C42E4A3C3}"/>
                </a:ext>
              </a:extLst>
            </p:cNvPr>
            <p:cNvSpPr txBox="1"/>
            <p:nvPr/>
          </p:nvSpPr>
          <p:spPr>
            <a:xfrm>
              <a:off x="-187845" y="-914402"/>
              <a:ext cx="753199" cy="765509"/>
            </a:xfrm>
            <a:prstGeom prst="rect">
              <a:avLst/>
            </a:prstGeom>
          </p:spPr>
          <p:txBody>
            <a:bodyPr lIns="0" tIns="0" rIns="0" bIns="0" rtlCol="0" anchor="t">
              <a:spAutoFit/>
            </a:bodyPr>
            <a:lstStyle/>
            <a:p>
              <a:pPr algn="ctr">
                <a:lnSpc>
                  <a:spcPts val="4319"/>
                </a:lnSpc>
              </a:pPr>
              <a:r>
                <a:rPr lang="hu-HU" sz="4799" b="1" spc="-201" dirty="0">
                  <a:solidFill>
                    <a:srgbClr val="FFFFFF"/>
                  </a:solidFill>
                  <a:latin typeface="Codec Pro Ultra-Bold"/>
                  <a:ea typeface="Codec Pro Ultra-Bold"/>
                  <a:cs typeface="Codec Pro Ultra-Bold"/>
                  <a:sym typeface="Codec Pro Ultra-Bold"/>
                </a:rPr>
                <a:t>2.</a:t>
              </a:r>
              <a:endParaRPr lang="en-US" sz="4799" b="1" spc="-201" dirty="0">
                <a:solidFill>
                  <a:srgbClr val="FFFFFF"/>
                </a:solidFill>
                <a:latin typeface="Codec Pro Ultra-Bold"/>
                <a:ea typeface="Codec Pro Ultra-Bold"/>
                <a:cs typeface="Codec Pro Ultra-Bold"/>
                <a:sym typeface="Codec Pro Ultra-Bold"/>
              </a:endParaRPr>
            </a:p>
          </p:txBody>
        </p:sp>
      </p:grpSp>
      <p:sp>
        <p:nvSpPr>
          <p:cNvPr id="13" name="TextBox 4">
            <a:extLst>
              <a:ext uri="{FF2B5EF4-FFF2-40B4-BE49-F238E27FC236}">
                <a16:creationId xmlns:a16="http://schemas.microsoft.com/office/drawing/2014/main" id="{77D4BDE6-1E98-C0B9-8F15-A4D71AA927C4}"/>
              </a:ext>
            </a:extLst>
          </p:cNvPr>
          <p:cNvSpPr txBox="1"/>
          <p:nvPr/>
        </p:nvSpPr>
        <p:spPr>
          <a:xfrm>
            <a:off x="2286000" y="2241246"/>
            <a:ext cx="5067300" cy="769441"/>
          </a:xfrm>
          <a:prstGeom prst="rect">
            <a:avLst/>
          </a:prstGeom>
        </p:spPr>
        <p:txBody>
          <a:bodyPr wrap="square" lIns="0" tIns="0" rIns="0" bIns="0" rtlCol="0" anchor="t">
            <a:spAutoFit/>
          </a:bodyPr>
          <a:lstStyle/>
          <a:p>
            <a:pPr marL="0" lvl="0" indent="0" algn="l">
              <a:lnSpc>
                <a:spcPts val="6000"/>
              </a:lnSpc>
              <a:spcBef>
                <a:spcPct val="0"/>
              </a:spcBef>
            </a:pPr>
            <a:r>
              <a:rPr lang="hu-HU" sz="4000" b="1" u="none" strike="noStrike" dirty="0" err="1">
                <a:solidFill>
                  <a:schemeClr val="bg1"/>
                </a:solidFill>
                <a:latin typeface="Anantason UltraExpanded Bold"/>
                <a:ea typeface="Anantason UltraExpanded Bold"/>
                <a:cs typeface="Anantason UltraExpanded Bold"/>
                <a:sym typeface="Anantason UltraExpanded Bold"/>
              </a:rPr>
              <a:t>Ubertooth</a:t>
            </a:r>
            <a:r>
              <a:rPr lang="hu-HU" sz="4000" b="1" u="none" strike="noStrike" dirty="0">
                <a:solidFill>
                  <a:schemeClr val="bg1"/>
                </a:solidFill>
                <a:latin typeface="Anantason UltraExpanded Bold"/>
                <a:ea typeface="Anantason UltraExpanded Bold"/>
                <a:cs typeface="Anantason UltraExpanded Bold"/>
                <a:sym typeface="Anantason UltraExpanded Bold"/>
              </a:rPr>
              <a:t> </a:t>
            </a:r>
            <a:r>
              <a:rPr lang="hu-HU" sz="4000" b="1" u="none" strike="noStrike" dirty="0" err="1">
                <a:solidFill>
                  <a:schemeClr val="bg1"/>
                </a:solidFill>
                <a:latin typeface="Anantason UltraExpanded Bold"/>
                <a:ea typeface="Anantason UltraExpanded Bold"/>
                <a:cs typeface="Anantason UltraExpanded Bold"/>
                <a:sym typeface="Anantason UltraExpanded Bold"/>
              </a:rPr>
              <a:t>One</a:t>
            </a:r>
            <a:endParaRPr lang="en-US" sz="4000" b="1" u="none" strike="noStrike" dirty="0">
              <a:solidFill>
                <a:schemeClr val="bg1"/>
              </a:solidFill>
              <a:latin typeface="Anantason UltraExpanded Bold"/>
              <a:ea typeface="Anantason UltraExpanded Bold"/>
              <a:cs typeface="Anantason UltraExpanded Bold"/>
              <a:sym typeface="Anantason UltraExpanded Bold"/>
            </a:endParaRPr>
          </a:p>
        </p:txBody>
      </p:sp>
      <p:pic>
        <p:nvPicPr>
          <p:cNvPr id="4100" name="Picture 4" descr="gadgets-Red-Team-Ubertooth">
            <a:extLst>
              <a:ext uri="{FF2B5EF4-FFF2-40B4-BE49-F238E27FC236}">
                <a16:creationId xmlns:a16="http://schemas.microsoft.com/office/drawing/2014/main" id="{8186903A-CA03-B177-3767-F2D87BE3DD5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887200" y="1183247"/>
            <a:ext cx="5717440" cy="2885437"/>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a:extLst>
            <a:ext uri="{909E8E84-426E-40DD-AFC4-6F175D3DCCD1}">
              <a14:hiddenFill xmlns:a14="http://schemas.microsoft.com/office/drawing/2010/main">
                <a:solidFill>
                  <a:srgbClr val="FFFFFF"/>
                </a:solidFill>
              </a14:hiddenFill>
            </a:ext>
          </a:extLst>
        </p:spPr>
      </p:pic>
      <p:pic>
        <p:nvPicPr>
          <p:cNvPr id="4102" name="Picture 6" descr="Ubertooth One photo">
            <a:extLst>
              <a:ext uri="{FF2B5EF4-FFF2-40B4-BE49-F238E27FC236}">
                <a16:creationId xmlns:a16="http://schemas.microsoft.com/office/drawing/2014/main" id="{0DC84503-F28F-CF11-F943-74C18F622F7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791700" y="3075067"/>
            <a:ext cx="4191000" cy="31432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1000"/>
                                        <p:tgtEl>
                                          <p:spTgt spid="10"/>
                                        </p:tgtEl>
                                      </p:cBhvr>
                                    </p:animEffect>
                                    <p:anim calcmode="lin" valueType="num">
                                      <p:cBhvr>
                                        <p:cTn id="12" dur="1000" fill="hold"/>
                                        <p:tgtEl>
                                          <p:spTgt spid="10"/>
                                        </p:tgtEl>
                                        <p:attrNameLst>
                                          <p:attrName>ppt_x</p:attrName>
                                        </p:attrNameLst>
                                      </p:cBhvr>
                                      <p:tavLst>
                                        <p:tav tm="0">
                                          <p:val>
                                            <p:strVal val="#ppt_x"/>
                                          </p:val>
                                        </p:tav>
                                        <p:tav tm="100000">
                                          <p:val>
                                            <p:strVal val="#ppt_x"/>
                                          </p:val>
                                        </p:tav>
                                      </p:tavLst>
                                    </p:anim>
                                    <p:anim calcmode="lin" valueType="num">
                                      <p:cBhvr>
                                        <p:cTn id="1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5"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2000"/>
                                        <p:tgtEl>
                                          <p:spTgt spid="13"/>
                                        </p:tgtEl>
                                      </p:cBhvr>
                                    </p:animEffect>
                                    <p:anim calcmode="lin" valueType="num">
                                      <p:cBhvr>
                                        <p:cTn id="19" dur="2000" fill="hold"/>
                                        <p:tgtEl>
                                          <p:spTgt spid="13"/>
                                        </p:tgtEl>
                                        <p:attrNameLst>
                                          <p:attrName>ppt_w</p:attrName>
                                        </p:attrNameLst>
                                      </p:cBhvr>
                                      <p:tavLst>
                                        <p:tav tm="0" fmla="#ppt_w*sin(2.5*pi*$)">
                                          <p:val>
                                            <p:fltVal val="0"/>
                                          </p:val>
                                        </p:tav>
                                        <p:tav tm="100000">
                                          <p:val>
                                            <p:fltVal val="1"/>
                                          </p:val>
                                        </p:tav>
                                      </p:tavLst>
                                    </p:anim>
                                    <p:anim calcmode="lin" valueType="num">
                                      <p:cBhvr>
                                        <p:cTn id="20" dur="2000" fill="hold"/>
                                        <p:tgtEl>
                                          <p:spTgt spid="13"/>
                                        </p:tgtEl>
                                        <p:attrNameLst>
                                          <p:attrName>ppt_h</p:attrName>
                                        </p:attrNameLst>
                                      </p:cBhvr>
                                      <p:tavLst>
                                        <p:tav tm="0">
                                          <p:val>
                                            <p:strVal val="#ppt_h"/>
                                          </p:val>
                                        </p:tav>
                                        <p:tav tm="100000">
                                          <p:val>
                                            <p:strVal val="#ppt_h"/>
                                          </p:val>
                                        </p:tav>
                                      </p:tavLst>
                                    </p:anim>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42" presetClass="entr" presetSubtype="0" fill="hold" nodeType="afterEffect">
                                  <p:stCondLst>
                                    <p:cond delay="0"/>
                                  </p:stCondLst>
                                  <p:childTnLst>
                                    <p:set>
                                      <p:cBhvr>
                                        <p:cTn id="29" dur="1" fill="hold">
                                          <p:stCondLst>
                                            <p:cond delay="0"/>
                                          </p:stCondLst>
                                        </p:cTn>
                                        <p:tgtEl>
                                          <p:spTgt spid="4100"/>
                                        </p:tgtEl>
                                        <p:attrNameLst>
                                          <p:attrName>style.visibility</p:attrName>
                                        </p:attrNameLst>
                                      </p:cBhvr>
                                      <p:to>
                                        <p:strVal val="visible"/>
                                      </p:to>
                                    </p:set>
                                    <p:animEffect transition="in" filter="fade">
                                      <p:cBhvr>
                                        <p:cTn id="30" dur="1000"/>
                                        <p:tgtEl>
                                          <p:spTgt spid="4100"/>
                                        </p:tgtEl>
                                      </p:cBhvr>
                                    </p:animEffect>
                                    <p:anim calcmode="lin" valueType="num">
                                      <p:cBhvr>
                                        <p:cTn id="31" dur="1000" fill="hold"/>
                                        <p:tgtEl>
                                          <p:spTgt spid="4100"/>
                                        </p:tgtEl>
                                        <p:attrNameLst>
                                          <p:attrName>ppt_x</p:attrName>
                                        </p:attrNameLst>
                                      </p:cBhvr>
                                      <p:tavLst>
                                        <p:tav tm="0">
                                          <p:val>
                                            <p:strVal val="#ppt_x"/>
                                          </p:val>
                                        </p:tav>
                                        <p:tav tm="100000">
                                          <p:val>
                                            <p:strVal val="#ppt_x"/>
                                          </p:val>
                                        </p:tav>
                                      </p:tavLst>
                                    </p:anim>
                                    <p:anim calcmode="lin" valueType="num">
                                      <p:cBhvr>
                                        <p:cTn id="32" dur="1000" fill="hold"/>
                                        <p:tgtEl>
                                          <p:spTgt spid="4100"/>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4102"/>
                                        </p:tgtEl>
                                        <p:attrNameLst>
                                          <p:attrName>style.visibility</p:attrName>
                                        </p:attrNameLst>
                                      </p:cBhvr>
                                      <p:to>
                                        <p:strVal val="visible"/>
                                      </p:to>
                                    </p:set>
                                    <p:animEffect transition="in" filter="fade">
                                      <p:cBhvr>
                                        <p:cTn id="35" dur="1000"/>
                                        <p:tgtEl>
                                          <p:spTgt spid="4102"/>
                                        </p:tgtEl>
                                      </p:cBhvr>
                                    </p:animEffect>
                                    <p:anim calcmode="lin" valueType="num">
                                      <p:cBhvr>
                                        <p:cTn id="36" dur="1000" fill="hold"/>
                                        <p:tgtEl>
                                          <p:spTgt spid="4102"/>
                                        </p:tgtEl>
                                        <p:attrNameLst>
                                          <p:attrName>ppt_x</p:attrName>
                                        </p:attrNameLst>
                                      </p:cBhvr>
                                      <p:tavLst>
                                        <p:tav tm="0">
                                          <p:val>
                                            <p:strVal val="#ppt_x"/>
                                          </p:val>
                                        </p:tav>
                                        <p:tav tm="100000">
                                          <p:val>
                                            <p:strVal val="#ppt_x"/>
                                          </p:val>
                                        </p:tav>
                                      </p:tavLst>
                                    </p:anim>
                                    <p:anim calcmode="lin" valueType="num">
                                      <p:cBhvr>
                                        <p:cTn id="37" dur="1000" fill="hold"/>
                                        <p:tgtEl>
                                          <p:spTgt spid="41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3"/>
            <a:stretch>
              <a:fillRect/>
            </a:stretch>
          </a:blipFill>
        </p:spPr>
      </p:sp>
      <p:sp>
        <p:nvSpPr>
          <p:cNvPr id="3" name="Freeform 3"/>
          <p:cNvSpPr/>
          <p:nvPr/>
        </p:nvSpPr>
        <p:spPr>
          <a:xfrm>
            <a:off x="2029575" y="8440764"/>
            <a:ext cx="13496441" cy="3711521"/>
          </a:xfrm>
          <a:custGeom>
            <a:avLst/>
            <a:gdLst/>
            <a:ahLst/>
            <a:cxnLst/>
            <a:rect l="l" t="t" r="r" b="b"/>
            <a:pathLst>
              <a:path w="13496441" h="3711521">
                <a:moveTo>
                  <a:pt x="0" y="0"/>
                </a:moveTo>
                <a:lnTo>
                  <a:pt x="13496441" y="0"/>
                </a:lnTo>
                <a:lnTo>
                  <a:pt x="13496441" y="3711522"/>
                </a:lnTo>
                <a:lnTo>
                  <a:pt x="0" y="371152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5" name="TextBox 4">
            <a:extLst>
              <a:ext uri="{FF2B5EF4-FFF2-40B4-BE49-F238E27FC236}">
                <a16:creationId xmlns:a16="http://schemas.microsoft.com/office/drawing/2014/main" id="{4986AB4E-F8EE-1D1B-2D0F-44F78B4794D6}"/>
              </a:ext>
            </a:extLst>
          </p:cNvPr>
          <p:cNvSpPr txBox="1"/>
          <p:nvPr/>
        </p:nvSpPr>
        <p:spPr>
          <a:xfrm>
            <a:off x="1028700" y="998686"/>
            <a:ext cx="5067300" cy="769441"/>
          </a:xfrm>
          <a:prstGeom prst="rect">
            <a:avLst/>
          </a:prstGeom>
        </p:spPr>
        <p:txBody>
          <a:bodyPr wrap="square" lIns="0" tIns="0" rIns="0" bIns="0" rtlCol="0" anchor="t">
            <a:spAutoFit/>
          </a:bodyPr>
          <a:lstStyle/>
          <a:p>
            <a:pPr marL="0" lvl="0" indent="0" algn="l">
              <a:lnSpc>
                <a:spcPts val="6000"/>
              </a:lnSpc>
              <a:spcBef>
                <a:spcPct val="0"/>
              </a:spcBef>
            </a:pPr>
            <a:r>
              <a:rPr lang="hu-HU" sz="5000" b="1" u="none" strike="noStrike" dirty="0">
                <a:solidFill>
                  <a:srgbClr val="78FF87"/>
                </a:solidFill>
                <a:latin typeface="Anantason UltraExpanded Bold"/>
                <a:ea typeface="Anantason UltraExpanded Bold"/>
                <a:cs typeface="Anantason UltraExpanded Bold"/>
                <a:sym typeface="Anantason UltraExpanded Bold"/>
              </a:rPr>
              <a:t>EXAMPLES</a:t>
            </a:r>
            <a:endParaRPr lang="en-US" sz="5000" b="1" u="none" strike="noStrike" dirty="0">
              <a:solidFill>
                <a:srgbClr val="78FF87"/>
              </a:solidFill>
              <a:latin typeface="Anantason UltraExpanded Bold"/>
              <a:ea typeface="Anantason UltraExpanded Bold"/>
              <a:cs typeface="Anantason UltraExpanded Bold"/>
              <a:sym typeface="Anantason UltraExpanded Bold"/>
            </a:endParaRPr>
          </a:p>
        </p:txBody>
      </p:sp>
      <p:sp>
        <p:nvSpPr>
          <p:cNvPr id="16" name="TextBox 5">
            <a:extLst>
              <a:ext uri="{FF2B5EF4-FFF2-40B4-BE49-F238E27FC236}">
                <a16:creationId xmlns:a16="http://schemas.microsoft.com/office/drawing/2014/main" id="{52DFF6DA-6770-E0C9-979C-867A0D0F2041}"/>
              </a:ext>
            </a:extLst>
          </p:cNvPr>
          <p:cNvSpPr txBox="1"/>
          <p:nvPr/>
        </p:nvSpPr>
        <p:spPr>
          <a:xfrm>
            <a:off x="1892686" y="4253248"/>
            <a:ext cx="6870314" cy="2603277"/>
          </a:xfrm>
          <a:prstGeom prst="rect">
            <a:avLst/>
          </a:prstGeom>
        </p:spPr>
        <p:txBody>
          <a:bodyPr wrap="square" lIns="0" tIns="0" rIns="0" bIns="0" rtlCol="0" anchor="t">
            <a:spAutoFit/>
          </a:bodyPr>
          <a:lstStyle/>
          <a:p>
            <a:pPr marL="0" lvl="0" indent="0" algn="l">
              <a:lnSpc>
                <a:spcPts val="2879"/>
              </a:lnSpc>
              <a:spcBef>
                <a:spcPct val="0"/>
              </a:spcBef>
            </a:pPr>
            <a:r>
              <a:rPr lang="hu-HU" sz="2399" b="1" dirty="0" err="1">
                <a:solidFill>
                  <a:srgbClr val="FFFFFF"/>
                </a:solidFill>
                <a:latin typeface="Anantason UltraExpanded Bold"/>
                <a:ea typeface="Anantason UltraExpanded Bold"/>
                <a:cs typeface="Anantason UltraExpanded Bold"/>
                <a:sym typeface="Anantason UltraExpanded Bold"/>
              </a:rPr>
              <a:t>It</a:t>
            </a:r>
            <a:r>
              <a:rPr lang="hu-HU" sz="2399" b="1" dirty="0">
                <a:solidFill>
                  <a:srgbClr val="FFFFFF"/>
                </a:solidFill>
                <a:latin typeface="Anantason UltraExpanded Bold"/>
                <a:ea typeface="Anantason UltraExpanded Bold"/>
                <a:cs typeface="Anantason UltraExpanded Bold"/>
                <a:sym typeface="Anantason UltraExpanded Bold"/>
              </a:rPr>
              <a:t> is </a:t>
            </a:r>
            <a:r>
              <a:rPr lang="hu-HU" sz="2399" b="1" dirty="0" err="1">
                <a:solidFill>
                  <a:srgbClr val="FFFFFF"/>
                </a:solidFill>
                <a:latin typeface="Anantason UltraExpanded Bold"/>
                <a:ea typeface="Anantason UltraExpanded Bold"/>
                <a:cs typeface="Anantason UltraExpanded Bold"/>
                <a:sym typeface="Anantason UltraExpanded Bold"/>
              </a:rPr>
              <a:t>looks</a:t>
            </a:r>
            <a:r>
              <a:rPr lang="hu-HU" sz="2399" b="1" dirty="0">
                <a:solidFill>
                  <a:srgbClr val="FFFFFF"/>
                </a:solidFill>
                <a:latin typeface="Anantason UltraExpanded Bold"/>
                <a:ea typeface="Anantason UltraExpanded Bold"/>
                <a:cs typeface="Anantason UltraExpanded Bold"/>
                <a:sym typeface="Anantason UltraExpanded Bold"/>
              </a:rPr>
              <a:t> like a </a:t>
            </a:r>
            <a:r>
              <a:rPr lang="hu-HU" sz="2399" b="1" dirty="0" err="1">
                <a:solidFill>
                  <a:srgbClr val="FFFFFF"/>
                </a:solidFill>
                <a:latin typeface="Anantason UltraExpanded Bold"/>
                <a:ea typeface="Anantason UltraExpanded Bold"/>
                <a:cs typeface="Anantason UltraExpanded Bold"/>
                <a:sym typeface="Anantason UltraExpanded Bold"/>
              </a:rPr>
              <a:t>toy</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there</a:t>
            </a:r>
            <a:r>
              <a:rPr lang="hu-HU" sz="2399" b="1" dirty="0">
                <a:solidFill>
                  <a:srgbClr val="FFFFFF"/>
                </a:solidFill>
                <a:latin typeface="Anantason UltraExpanded Bold"/>
                <a:ea typeface="Anantason UltraExpanded Bold"/>
                <a:cs typeface="Anantason UltraExpanded Bold"/>
                <a:sym typeface="Anantason UltraExpanded Bold"/>
              </a:rPr>
              <a:t> is </a:t>
            </a:r>
            <a:r>
              <a:rPr lang="hu-HU" sz="2399" b="1" dirty="0" err="1">
                <a:solidFill>
                  <a:srgbClr val="FFFFFF"/>
                </a:solidFill>
                <a:latin typeface="Anantason UltraExpanded Bold"/>
                <a:ea typeface="Anantason UltraExpanded Bold"/>
                <a:cs typeface="Anantason UltraExpanded Bold"/>
                <a:sym typeface="Anantason UltraExpanded Bold"/>
              </a:rPr>
              <a:t>even</a:t>
            </a:r>
            <a:r>
              <a:rPr lang="hu-HU" sz="2399" b="1" dirty="0">
                <a:solidFill>
                  <a:srgbClr val="FFFFFF"/>
                </a:solidFill>
                <a:latin typeface="Anantason UltraExpanded Bold"/>
                <a:ea typeface="Anantason UltraExpanded Bold"/>
                <a:cs typeface="Anantason UltraExpanded Bold"/>
                <a:sym typeface="Anantason UltraExpanded Bold"/>
              </a:rPr>
              <a:t> a </a:t>
            </a:r>
            <a:r>
              <a:rPr lang="hu-HU" sz="2399" b="1" dirty="0" err="1">
                <a:solidFill>
                  <a:srgbClr val="FFFFFF"/>
                </a:solidFill>
                <a:latin typeface="Anantason UltraExpanded Bold"/>
                <a:ea typeface="Anantason UltraExpanded Bold"/>
                <a:cs typeface="Anantason UltraExpanded Bold"/>
                <a:sym typeface="Anantason UltraExpanded Bold"/>
              </a:rPr>
              <a:t>dolphin</a:t>
            </a:r>
            <a:r>
              <a:rPr lang="hu-HU" sz="2399" b="1" dirty="0">
                <a:solidFill>
                  <a:srgbClr val="FFFFFF"/>
                </a:solidFill>
                <a:latin typeface="Anantason UltraExpanded Bold"/>
                <a:ea typeface="Anantason UltraExpanded Bold"/>
                <a:cs typeface="Anantason UltraExpanded Bold"/>
                <a:sym typeface="Anantason UltraExpanded Bold"/>
              </a:rPr>
              <a:t> :3</a:t>
            </a:r>
            <a:br>
              <a:rPr lang="hu-HU" sz="2399" b="1" dirty="0">
                <a:solidFill>
                  <a:srgbClr val="FFFFFF"/>
                </a:solidFill>
                <a:latin typeface="Anantason UltraExpanded Bold"/>
                <a:ea typeface="Anantason UltraExpanded Bold"/>
                <a:cs typeface="Anantason UltraExpanded Bold"/>
                <a:sym typeface="Anantason UltraExpanded Bold"/>
              </a:rPr>
            </a:br>
            <a:r>
              <a:rPr lang="hu-HU" sz="2399" b="1" dirty="0" err="1">
                <a:solidFill>
                  <a:srgbClr val="FFFFFF"/>
                </a:solidFill>
                <a:latin typeface="Anantason UltraExpanded Bold"/>
                <a:ea typeface="Anantason UltraExpanded Bold"/>
                <a:cs typeface="Anantason UltraExpanded Bold"/>
                <a:sym typeface="Anantason UltraExpanded Bold"/>
              </a:rPr>
              <a:t>But</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it</a:t>
            </a:r>
            <a:r>
              <a:rPr lang="hu-HU" sz="2399" b="1" dirty="0">
                <a:solidFill>
                  <a:srgbClr val="FFFFFF"/>
                </a:solidFill>
                <a:latin typeface="Anantason UltraExpanded Bold"/>
                <a:ea typeface="Anantason UltraExpanded Bold"/>
                <a:cs typeface="Anantason UltraExpanded Bold"/>
                <a:sym typeface="Anantason UltraExpanded Bold"/>
              </a:rPr>
              <a:t> is a </a:t>
            </a:r>
            <a:r>
              <a:rPr lang="hu-HU" sz="2399" b="1" dirty="0" err="1">
                <a:solidFill>
                  <a:srgbClr val="FFFFFF"/>
                </a:solidFill>
                <a:latin typeface="Anantason UltraExpanded Bold"/>
                <a:ea typeface="Anantason UltraExpanded Bold"/>
                <a:cs typeface="Anantason UltraExpanded Bold"/>
                <a:sym typeface="Anantason UltraExpanded Bold"/>
              </a:rPr>
              <a:t>very</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powerful</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toy</a:t>
            </a:r>
            <a:r>
              <a:rPr lang="hu-HU" sz="2399" b="1" dirty="0">
                <a:solidFill>
                  <a:srgbClr val="FFFFFF"/>
                </a:solidFill>
                <a:latin typeface="Anantason UltraExpanded Bold"/>
                <a:ea typeface="Anantason UltraExpanded Bold"/>
                <a:cs typeface="Anantason UltraExpanded Bold"/>
                <a:sym typeface="Anantason UltraExpanded Bold"/>
              </a:rPr>
              <a:t>.</a:t>
            </a:r>
          </a:p>
          <a:p>
            <a:pPr marL="0" lvl="0" indent="0" algn="l">
              <a:lnSpc>
                <a:spcPts val="2879"/>
              </a:lnSpc>
              <a:spcBef>
                <a:spcPct val="0"/>
              </a:spcBef>
            </a:pPr>
            <a:r>
              <a:rPr lang="hu-HU" sz="2399" b="1" dirty="0" err="1">
                <a:solidFill>
                  <a:srgbClr val="FFFFFF"/>
                </a:solidFill>
                <a:latin typeface="Anantason UltraExpanded Bold"/>
                <a:ea typeface="Anantason UltraExpanded Bold"/>
                <a:cs typeface="Anantason UltraExpanded Bold"/>
                <a:sym typeface="Anantason UltraExpanded Bold"/>
              </a:rPr>
              <a:t>It</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can</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interact</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with</a:t>
            </a:r>
            <a:r>
              <a:rPr lang="hu-HU" sz="2399" b="1" dirty="0">
                <a:solidFill>
                  <a:srgbClr val="FFFFFF"/>
                </a:solidFill>
                <a:latin typeface="Anantason UltraExpanded Bold"/>
                <a:ea typeface="Anantason UltraExpanded Bold"/>
                <a:cs typeface="Anantason UltraExpanded Bold"/>
                <a:sym typeface="Anantason UltraExpanded Bold"/>
              </a:rPr>
              <a:t> old-</a:t>
            </a:r>
            <a:r>
              <a:rPr lang="hu-HU" sz="2399" b="1" dirty="0" err="1">
                <a:solidFill>
                  <a:srgbClr val="FFFFFF"/>
                </a:solidFill>
                <a:latin typeface="Anantason UltraExpanded Bold"/>
                <a:ea typeface="Anantason UltraExpanded Bold"/>
                <a:cs typeface="Anantason UltraExpanded Bold"/>
                <a:sym typeface="Anantason UltraExpanded Bold"/>
              </a:rPr>
              <a:t>fashioned</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devices</a:t>
            </a:r>
            <a:r>
              <a:rPr lang="hu-HU" sz="2399" b="1" dirty="0">
                <a:solidFill>
                  <a:srgbClr val="FFFFFF"/>
                </a:solidFill>
                <a:latin typeface="Anantason UltraExpanded Bold"/>
                <a:ea typeface="Anantason UltraExpanded Bold"/>
                <a:cs typeface="Anantason UltraExpanded Bold"/>
                <a:sym typeface="Anantason UltraExpanded Bold"/>
              </a:rPr>
              <a:t>.</a:t>
            </a:r>
          </a:p>
          <a:p>
            <a:pPr marL="0" lvl="0" indent="0" algn="l">
              <a:lnSpc>
                <a:spcPts val="2879"/>
              </a:lnSpc>
              <a:spcBef>
                <a:spcPct val="0"/>
              </a:spcBef>
            </a:pPr>
            <a:r>
              <a:rPr lang="hu-HU" sz="2399" b="1" dirty="0">
                <a:solidFill>
                  <a:srgbClr val="FFFFFF"/>
                </a:solidFill>
                <a:latin typeface="Anantason UltraExpanded Bold"/>
                <a:ea typeface="Anantason UltraExpanded Bold"/>
                <a:cs typeface="Anantason UltraExpanded Bold"/>
                <a:sym typeface="Anantason UltraExpanded Bold"/>
              </a:rPr>
              <a:t>A </a:t>
            </a:r>
            <a:r>
              <a:rPr lang="hu-HU" sz="2399" b="1" dirty="0" err="1">
                <a:solidFill>
                  <a:srgbClr val="FFFFFF"/>
                </a:solidFill>
                <a:latin typeface="Anantason UltraExpanded Bold"/>
                <a:ea typeface="Anantason UltraExpanded Bold"/>
                <a:cs typeface="Anantason UltraExpanded Bold"/>
                <a:sym typeface="Anantason UltraExpanded Bold"/>
              </a:rPr>
              <a:t>different</a:t>
            </a:r>
            <a:r>
              <a:rPr lang="hu-HU" sz="2399" b="1" dirty="0">
                <a:solidFill>
                  <a:srgbClr val="FFFFFF"/>
                </a:solidFill>
                <a:latin typeface="Anantason UltraExpanded Bold"/>
                <a:ea typeface="Anantason UltraExpanded Bold"/>
                <a:cs typeface="Anantason UltraExpanded Bold"/>
                <a:sym typeface="Anantason UltraExpanded Bold"/>
              </a:rPr>
              <a:t> antenna </a:t>
            </a:r>
            <a:r>
              <a:rPr lang="hu-HU" sz="2399" b="1" dirty="0" err="1">
                <a:solidFill>
                  <a:srgbClr val="FFFFFF"/>
                </a:solidFill>
                <a:latin typeface="Anantason UltraExpanded Bold"/>
                <a:ea typeface="Anantason UltraExpanded Bold"/>
                <a:cs typeface="Anantason UltraExpanded Bold"/>
                <a:sym typeface="Anantason UltraExpanded Bold"/>
              </a:rPr>
              <a:t>lets</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you</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read</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clone</a:t>
            </a:r>
            <a:r>
              <a:rPr lang="hu-HU" sz="2399" b="1" dirty="0">
                <a:solidFill>
                  <a:srgbClr val="FFFFFF"/>
                </a:solidFill>
                <a:latin typeface="Anantason UltraExpanded Bold"/>
                <a:ea typeface="Anantason UltraExpanded Bold"/>
                <a:cs typeface="Anantason UltraExpanded Bold"/>
                <a:sym typeface="Anantason UltraExpanded Bold"/>
              </a:rPr>
              <a:t>, and </a:t>
            </a:r>
            <a:r>
              <a:rPr lang="hu-HU" sz="2399" b="1" dirty="0" err="1">
                <a:solidFill>
                  <a:srgbClr val="FFFFFF"/>
                </a:solidFill>
                <a:latin typeface="Anantason UltraExpanded Bold"/>
                <a:ea typeface="Anantason UltraExpanded Bold"/>
                <a:cs typeface="Anantason UltraExpanded Bold"/>
                <a:sym typeface="Anantason UltraExpanded Bold"/>
              </a:rPr>
              <a:t>emulate</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older</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prox</a:t>
            </a:r>
            <a:r>
              <a:rPr lang="hu-HU" sz="2399" b="1" dirty="0">
                <a:solidFill>
                  <a:srgbClr val="FFFFFF"/>
                </a:solidFill>
                <a:latin typeface="Anantason UltraExpanded Bold"/>
                <a:ea typeface="Anantason UltraExpanded Bold"/>
                <a:cs typeface="Anantason UltraExpanded Bold"/>
                <a:sym typeface="Anantason UltraExpanded Bold"/>
              </a:rPr>
              <a:t> </a:t>
            </a:r>
            <a:r>
              <a:rPr lang="hu-HU" sz="2399" b="1" dirty="0" err="1">
                <a:solidFill>
                  <a:srgbClr val="FFFFFF"/>
                </a:solidFill>
                <a:latin typeface="Anantason UltraExpanded Bold"/>
                <a:ea typeface="Anantason UltraExpanded Bold"/>
                <a:cs typeface="Anantason UltraExpanded Bold"/>
                <a:sym typeface="Anantason UltraExpanded Bold"/>
              </a:rPr>
              <a:t>cards</a:t>
            </a:r>
            <a:r>
              <a:rPr lang="hu-HU" sz="2399" b="1" dirty="0">
                <a:solidFill>
                  <a:srgbClr val="FFFFFF"/>
                </a:solidFill>
                <a:latin typeface="Anantason UltraExpanded Bold"/>
                <a:ea typeface="Anantason UltraExpanded Bold"/>
                <a:cs typeface="Anantason UltraExpanded Bold"/>
                <a:sym typeface="Anantason UltraExpanded Bold"/>
              </a:rPr>
              <a:t>.</a:t>
            </a:r>
          </a:p>
        </p:txBody>
      </p:sp>
      <p:grpSp>
        <p:nvGrpSpPr>
          <p:cNvPr id="17" name="Group 9">
            <a:extLst>
              <a:ext uri="{FF2B5EF4-FFF2-40B4-BE49-F238E27FC236}">
                <a16:creationId xmlns:a16="http://schemas.microsoft.com/office/drawing/2014/main" id="{7D0C35C7-1D20-7FFE-ECA4-0C696D31F223}"/>
              </a:ext>
            </a:extLst>
          </p:cNvPr>
          <p:cNvGrpSpPr/>
          <p:nvPr/>
        </p:nvGrpSpPr>
        <p:grpSpPr>
          <a:xfrm>
            <a:off x="1028700" y="2100270"/>
            <a:ext cx="1163073" cy="1461939"/>
            <a:chOff x="-586628" y="-1416051"/>
            <a:chExt cx="1550764" cy="1949252"/>
          </a:xfrm>
        </p:grpSpPr>
        <p:sp>
          <p:nvSpPr>
            <p:cNvPr id="18" name="TextBox 10">
              <a:extLst>
                <a:ext uri="{FF2B5EF4-FFF2-40B4-BE49-F238E27FC236}">
                  <a16:creationId xmlns:a16="http://schemas.microsoft.com/office/drawing/2014/main" id="{A7705866-C00B-EC46-9123-FC928BF8B383}"/>
                </a:ext>
              </a:extLst>
            </p:cNvPr>
            <p:cNvSpPr txBox="1"/>
            <p:nvPr/>
          </p:nvSpPr>
          <p:spPr>
            <a:xfrm>
              <a:off x="-586628" y="-1416051"/>
              <a:ext cx="1550764" cy="1949252"/>
            </a:xfrm>
            <a:prstGeom prst="rect">
              <a:avLst/>
            </a:prstGeom>
          </p:spPr>
          <p:txBody>
            <a:bodyPr lIns="0" tIns="0" rIns="0" bIns="0" rtlCol="0" anchor="t">
              <a:spAutoFit/>
            </a:bodyPr>
            <a:lstStyle/>
            <a:p>
              <a:pPr algn="ctr">
                <a:lnSpc>
                  <a:spcPts val="11353"/>
                </a:lnSpc>
                <a:spcBef>
                  <a:spcPct val="0"/>
                </a:spcBef>
              </a:pPr>
              <a:r>
                <a:rPr lang="en-US" sz="9461" dirty="0">
                  <a:solidFill>
                    <a:srgbClr val="78FF87"/>
                  </a:solidFill>
                  <a:latin typeface="Anantason UltraExpanded Light"/>
                  <a:ea typeface="Anantason UltraExpanded Light"/>
                  <a:cs typeface="Anantason UltraExpanded Light"/>
                  <a:sym typeface="Anantason UltraExpanded Light"/>
                </a:rPr>
                <a:t>O</a:t>
              </a:r>
            </a:p>
          </p:txBody>
        </p:sp>
        <p:sp>
          <p:nvSpPr>
            <p:cNvPr id="19" name="TextBox 11">
              <a:extLst>
                <a:ext uri="{FF2B5EF4-FFF2-40B4-BE49-F238E27FC236}">
                  <a16:creationId xmlns:a16="http://schemas.microsoft.com/office/drawing/2014/main" id="{43B1A55A-2B03-B957-224C-BF844F0C598E}"/>
                </a:ext>
              </a:extLst>
            </p:cNvPr>
            <p:cNvSpPr txBox="1"/>
            <p:nvPr/>
          </p:nvSpPr>
          <p:spPr>
            <a:xfrm>
              <a:off x="-187845" y="-914402"/>
              <a:ext cx="753199" cy="765509"/>
            </a:xfrm>
            <a:prstGeom prst="rect">
              <a:avLst/>
            </a:prstGeom>
          </p:spPr>
          <p:txBody>
            <a:bodyPr lIns="0" tIns="0" rIns="0" bIns="0" rtlCol="0" anchor="t">
              <a:spAutoFit/>
            </a:bodyPr>
            <a:lstStyle/>
            <a:p>
              <a:pPr algn="ctr">
                <a:lnSpc>
                  <a:spcPts val="4319"/>
                </a:lnSpc>
              </a:pPr>
              <a:r>
                <a:rPr lang="hu-HU" sz="4799" b="1" spc="-201" dirty="0">
                  <a:solidFill>
                    <a:srgbClr val="FFFFFF"/>
                  </a:solidFill>
                  <a:latin typeface="Codec Pro Ultra-Bold"/>
                  <a:ea typeface="Codec Pro Ultra-Bold"/>
                  <a:cs typeface="Codec Pro Ultra-Bold"/>
                  <a:sym typeface="Codec Pro Ultra-Bold"/>
                </a:rPr>
                <a:t>3.</a:t>
              </a:r>
              <a:endParaRPr lang="en-US" sz="4799" b="1" spc="-201" dirty="0">
                <a:solidFill>
                  <a:srgbClr val="FFFFFF"/>
                </a:solidFill>
                <a:latin typeface="Codec Pro Ultra-Bold"/>
                <a:ea typeface="Codec Pro Ultra-Bold"/>
                <a:cs typeface="Codec Pro Ultra-Bold"/>
                <a:sym typeface="Codec Pro Ultra-Bold"/>
              </a:endParaRPr>
            </a:p>
          </p:txBody>
        </p:sp>
      </p:grpSp>
      <p:sp>
        <p:nvSpPr>
          <p:cNvPr id="20" name="TextBox 4">
            <a:extLst>
              <a:ext uri="{FF2B5EF4-FFF2-40B4-BE49-F238E27FC236}">
                <a16:creationId xmlns:a16="http://schemas.microsoft.com/office/drawing/2014/main" id="{5765DB20-370C-5395-D4A5-DA85A5ABE8F3}"/>
              </a:ext>
            </a:extLst>
          </p:cNvPr>
          <p:cNvSpPr txBox="1"/>
          <p:nvPr/>
        </p:nvSpPr>
        <p:spPr>
          <a:xfrm>
            <a:off x="2286000" y="2241246"/>
            <a:ext cx="5067300" cy="769441"/>
          </a:xfrm>
          <a:prstGeom prst="rect">
            <a:avLst/>
          </a:prstGeom>
        </p:spPr>
        <p:txBody>
          <a:bodyPr wrap="square" lIns="0" tIns="0" rIns="0" bIns="0" rtlCol="0" anchor="t">
            <a:spAutoFit/>
          </a:bodyPr>
          <a:lstStyle/>
          <a:p>
            <a:pPr marL="0" lvl="0" indent="0" algn="l">
              <a:lnSpc>
                <a:spcPts val="6000"/>
              </a:lnSpc>
              <a:spcBef>
                <a:spcPct val="0"/>
              </a:spcBef>
            </a:pPr>
            <a:r>
              <a:rPr lang="hu-HU" sz="4000" b="1" u="none" strike="noStrike" dirty="0">
                <a:solidFill>
                  <a:schemeClr val="bg1"/>
                </a:solidFill>
                <a:latin typeface="Anantason UltraExpanded Bold"/>
                <a:ea typeface="Anantason UltraExpanded Bold"/>
                <a:cs typeface="Anantason UltraExpanded Bold"/>
                <a:sym typeface="Anantason UltraExpanded Bold"/>
              </a:rPr>
              <a:t>The Flipper </a:t>
            </a:r>
            <a:r>
              <a:rPr lang="hu-HU" sz="4000" b="1" u="none" strike="noStrike" dirty="0" err="1">
                <a:solidFill>
                  <a:schemeClr val="bg1"/>
                </a:solidFill>
                <a:latin typeface="Anantason UltraExpanded Bold"/>
                <a:ea typeface="Anantason UltraExpanded Bold"/>
                <a:cs typeface="Anantason UltraExpanded Bold"/>
                <a:sym typeface="Anantason UltraExpanded Bold"/>
              </a:rPr>
              <a:t>Zero</a:t>
            </a:r>
            <a:endParaRPr lang="en-US" sz="4000" b="1" u="none" strike="noStrike" dirty="0">
              <a:solidFill>
                <a:schemeClr val="bg1"/>
              </a:solidFill>
              <a:latin typeface="Anantason UltraExpanded Bold"/>
              <a:ea typeface="Anantason UltraExpanded Bold"/>
              <a:cs typeface="Anantason UltraExpanded Bold"/>
              <a:sym typeface="Anantason UltraExpanded Bold"/>
            </a:endParaRPr>
          </a:p>
        </p:txBody>
      </p:sp>
      <p:pic>
        <p:nvPicPr>
          <p:cNvPr id="5122" name="Picture 2" descr="Flipper Zero">
            <a:extLst>
              <a:ext uri="{FF2B5EF4-FFF2-40B4-BE49-F238E27FC236}">
                <a16:creationId xmlns:a16="http://schemas.microsoft.com/office/drawing/2014/main" id="{EE8BC867-5906-0BDE-9868-1273C754AF2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57227" y="571500"/>
            <a:ext cx="6231882" cy="54665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anim calcmode="lin" valueType="num">
                                      <p:cBhvr>
                                        <p:cTn id="12" dur="1000" fill="hold"/>
                                        <p:tgtEl>
                                          <p:spTgt spid="17"/>
                                        </p:tgtEl>
                                        <p:attrNameLst>
                                          <p:attrName>ppt_x</p:attrName>
                                        </p:attrNameLst>
                                      </p:cBhvr>
                                      <p:tavLst>
                                        <p:tav tm="0">
                                          <p:val>
                                            <p:strVal val="#ppt_x"/>
                                          </p:val>
                                        </p:tav>
                                        <p:tav tm="100000">
                                          <p:val>
                                            <p:strVal val="#ppt_x"/>
                                          </p:val>
                                        </p:tav>
                                      </p:tavLst>
                                    </p:anim>
                                    <p:anim calcmode="lin" valueType="num">
                                      <p:cBhvr>
                                        <p:cTn id="13"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5" presetClass="entr" presetSubtype="0" fill="hold" grpId="0"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2000"/>
                                        <p:tgtEl>
                                          <p:spTgt spid="20"/>
                                        </p:tgtEl>
                                      </p:cBhvr>
                                    </p:animEffect>
                                    <p:anim calcmode="lin" valueType="num">
                                      <p:cBhvr>
                                        <p:cTn id="19" dur="2000" fill="hold"/>
                                        <p:tgtEl>
                                          <p:spTgt spid="20"/>
                                        </p:tgtEl>
                                        <p:attrNameLst>
                                          <p:attrName>ppt_w</p:attrName>
                                        </p:attrNameLst>
                                      </p:cBhvr>
                                      <p:tavLst>
                                        <p:tav tm="0" fmla="#ppt_w*sin(2.5*pi*$)">
                                          <p:val>
                                            <p:fltVal val="0"/>
                                          </p:val>
                                        </p:tav>
                                        <p:tav tm="100000">
                                          <p:val>
                                            <p:fltVal val="1"/>
                                          </p:val>
                                        </p:tav>
                                      </p:tavLst>
                                    </p:anim>
                                    <p:anim calcmode="lin" valueType="num">
                                      <p:cBhvr>
                                        <p:cTn id="20" dur="2000" fill="hold"/>
                                        <p:tgtEl>
                                          <p:spTgt spid="20"/>
                                        </p:tgtEl>
                                        <p:attrNameLst>
                                          <p:attrName>ppt_h</p:attrName>
                                        </p:attrNameLst>
                                      </p:cBhvr>
                                      <p:tavLst>
                                        <p:tav tm="0">
                                          <p:val>
                                            <p:strVal val="#ppt_h"/>
                                          </p:val>
                                        </p:tav>
                                        <p:tav tm="100000">
                                          <p:val>
                                            <p:strVal val="#ppt_h"/>
                                          </p:val>
                                        </p:tav>
                                      </p:tavLst>
                                    </p:anim>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1000"/>
                                        <p:tgtEl>
                                          <p:spTgt spid="16"/>
                                        </p:tgtEl>
                                      </p:cBhvr>
                                    </p:animEffect>
                                    <p:anim calcmode="lin" valueType="num">
                                      <p:cBhvr>
                                        <p:cTn id="25" dur="1000" fill="hold"/>
                                        <p:tgtEl>
                                          <p:spTgt spid="16"/>
                                        </p:tgtEl>
                                        <p:attrNameLst>
                                          <p:attrName>ppt_x</p:attrName>
                                        </p:attrNameLst>
                                      </p:cBhvr>
                                      <p:tavLst>
                                        <p:tav tm="0">
                                          <p:val>
                                            <p:strVal val="#ppt_x"/>
                                          </p:val>
                                        </p:tav>
                                        <p:tav tm="100000">
                                          <p:val>
                                            <p:strVal val="#ppt_x"/>
                                          </p:val>
                                        </p:tav>
                                      </p:tavLst>
                                    </p:anim>
                                    <p:anim calcmode="lin" valueType="num">
                                      <p:cBhvr>
                                        <p:cTn id="26" dur="1000" fill="hold"/>
                                        <p:tgtEl>
                                          <p:spTgt spid="16"/>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6" presetClass="entr" presetSubtype="16" fill="hold" nodeType="afterEffect">
                                  <p:stCondLst>
                                    <p:cond delay="0"/>
                                  </p:stCondLst>
                                  <p:childTnLst>
                                    <p:set>
                                      <p:cBhvr>
                                        <p:cTn id="29" dur="1" fill="hold">
                                          <p:stCondLst>
                                            <p:cond delay="0"/>
                                          </p:stCondLst>
                                        </p:cTn>
                                        <p:tgtEl>
                                          <p:spTgt spid="5122"/>
                                        </p:tgtEl>
                                        <p:attrNameLst>
                                          <p:attrName>style.visibility</p:attrName>
                                        </p:attrNameLst>
                                      </p:cBhvr>
                                      <p:to>
                                        <p:strVal val="visible"/>
                                      </p:to>
                                    </p:set>
                                    <p:animEffect transition="in" filter="circle(in)">
                                      <p:cBhvr>
                                        <p:cTn id="30" dur="2000"/>
                                        <p:tgtEl>
                                          <p:spTgt spid="5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TextBox 2"/>
          <p:cNvSpPr txBox="1"/>
          <p:nvPr/>
        </p:nvSpPr>
        <p:spPr>
          <a:xfrm>
            <a:off x="8005875" y="2543807"/>
            <a:ext cx="8863396" cy="3447098"/>
          </a:xfrm>
          <a:prstGeom prst="rect">
            <a:avLst/>
          </a:prstGeom>
        </p:spPr>
        <p:txBody>
          <a:bodyPr lIns="0" tIns="0" rIns="0" bIns="0" rtlCol="0" anchor="t">
            <a:spAutoFit/>
          </a:bodyPr>
          <a:lstStyle/>
          <a:p>
            <a:r>
              <a:rPr lang="hu-HU" sz="3200" dirty="0" err="1">
                <a:solidFill>
                  <a:srgbClr val="FFFFFF"/>
                </a:solidFill>
                <a:latin typeface="Codec Pro"/>
                <a:ea typeface="Codec Pro"/>
                <a:cs typeface="Codec Pro"/>
                <a:sym typeface="Codec Pro"/>
              </a:rPr>
              <a:t>While</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these</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tools</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are</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incredibly</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powerful</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they</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come</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with</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significant</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responsibility</a:t>
            </a:r>
            <a:r>
              <a:rPr lang="hu-HU" sz="3200" dirty="0">
                <a:solidFill>
                  <a:srgbClr val="FFFFFF"/>
                </a:solidFill>
                <a:latin typeface="Codec Pro"/>
                <a:ea typeface="Codec Pro"/>
                <a:cs typeface="Codec Pro"/>
                <a:sym typeface="Codec Pro"/>
              </a:rPr>
              <a:t>.</a:t>
            </a:r>
            <a:br>
              <a:rPr lang="hu-HU" sz="3200" dirty="0">
                <a:solidFill>
                  <a:srgbClr val="FFFFFF"/>
                </a:solidFill>
                <a:latin typeface="Codec Pro"/>
                <a:ea typeface="Codec Pro"/>
                <a:cs typeface="Codec Pro"/>
                <a:sym typeface="Codec Pro"/>
              </a:rPr>
            </a:br>
            <a:r>
              <a:rPr lang="hu-HU" sz="3200" dirty="0" err="1">
                <a:solidFill>
                  <a:srgbClr val="FFFFFF"/>
                </a:solidFill>
                <a:latin typeface="Codec Pro"/>
                <a:ea typeface="Codec Pro"/>
                <a:cs typeface="Codec Pro"/>
                <a:sym typeface="Codec Pro"/>
              </a:rPr>
              <a:t>To</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use</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it</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ethical</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you</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should</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obtain</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proper</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authorization</a:t>
            </a:r>
            <a:r>
              <a:rPr lang="hu-HU" sz="3200" dirty="0">
                <a:solidFill>
                  <a:srgbClr val="FFFFFF"/>
                </a:solidFill>
                <a:latin typeface="Codec Pro"/>
                <a:ea typeface="Codec Pro"/>
                <a:cs typeface="Codec Pro"/>
                <a:sym typeface="Codec Pro"/>
              </a:rPr>
              <a:t>.</a:t>
            </a:r>
            <a:br>
              <a:rPr lang="hu-HU" sz="3200" dirty="0">
                <a:solidFill>
                  <a:srgbClr val="FFFFFF"/>
                </a:solidFill>
                <a:latin typeface="Codec Pro"/>
                <a:ea typeface="Codec Pro"/>
                <a:cs typeface="Codec Pro"/>
                <a:sym typeface="Codec Pro"/>
              </a:rPr>
            </a:br>
            <a:r>
              <a:rPr lang="hu-HU" sz="3200" dirty="0" err="1">
                <a:solidFill>
                  <a:srgbClr val="FFFFFF"/>
                </a:solidFill>
                <a:latin typeface="Codec Pro"/>
                <a:ea typeface="Codec Pro"/>
                <a:cs typeface="Codec Pro"/>
                <a:sym typeface="Codec Pro"/>
              </a:rPr>
              <a:t>Follow</a:t>
            </a:r>
            <a:r>
              <a:rPr lang="hu-HU" sz="3200" dirty="0">
                <a:solidFill>
                  <a:srgbClr val="FFFFFF"/>
                </a:solidFill>
                <a:latin typeface="Codec Pro"/>
                <a:ea typeface="Codec Pro"/>
                <a:cs typeface="Codec Pro"/>
                <a:sym typeface="Codec Pro"/>
              </a:rPr>
              <a:t> local </a:t>
            </a:r>
            <a:r>
              <a:rPr lang="hu-HU" sz="3200" dirty="0" err="1">
                <a:solidFill>
                  <a:srgbClr val="FFFFFF"/>
                </a:solidFill>
                <a:latin typeface="Codec Pro"/>
                <a:ea typeface="Codec Pro"/>
                <a:cs typeface="Codec Pro"/>
                <a:sym typeface="Codec Pro"/>
              </a:rPr>
              <a:t>laws</a:t>
            </a:r>
            <a:r>
              <a:rPr lang="hu-HU" sz="3200" dirty="0">
                <a:solidFill>
                  <a:srgbClr val="FFFFFF"/>
                </a:solidFill>
                <a:latin typeface="Codec Pro"/>
                <a:ea typeface="Codec Pro"/>
                <a:cs typeface="Codec Pro"/>
                <a:sym typeface="Codec Pro"/>
              </a:rPr>
              <a:t>, and </a:t>
            </a:r>
            <a:r>
              <a:rPr lang="hu-HU" sz="3200" dirty="0" err="1">
                <a:solidFill>
                  <a:srgbClr val="FFFFFF"/>
                </a:solidFill>
                <a:latin typeface="Codec Pro"/>
                <a:ea typeface="Codec Pro"/>
                <a:cs typeface="Codec Pro"/>
                <a:sym typeface="Codec Pro"/>
              </a:rPr>
              <a:t>respect</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privacy</a:t>
            </a:r>
            <a:r>
              <a:rPr lang="hu-HU" sz="3200" dirty="0">
                <a:solidFill>
                  <a:srgbClr val="FFFFFF"/>
                </a:solidFill>
                <a:latin typeface="Codec Pro"/>
                <a:ea typeface="Codec Pro"/>
                <a:cs typeface="Codec Pro"/>
                <a:sym typeface="Codec Pro"/>
              </a:rPr>
              <a:t>.</a:t>
            </a:r>
            <a:br>
              <a:rPr lang="hu-HU" sz="3200" dirty="0">
                <a:solidFill>
                  <a:srgbClr val="FFFFFF"/>
                </a:solidFill>
                <a:latin typeface="Codec Pro"/>
                <a:ea typeface="Codec Pro"/>
                <a:cs typeface="Codec Pro"/>
                <a:sym typeface="Codec Pro"/>
              </a:rPr>
            </a:br>
            <a:r>
              <a:rPr lang="hu-HU" sz="3200" dirty="0" err="1">
                <a:solidFill>
                  <a:srgbClr val="FFFFFF"/>
                </a:solidFill>
                <a:latin typeface="Codec Pro"/>
                <a:ea typeface="Codec Pro"/>
                <a:cs typeface="Codec Pro"/>
                <a:sym typeface="Codec Pro"/>
              </a:rPr>
              <a:t>Ethical</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hacking</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should</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never</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involve</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exploiting</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sensitive</a:t>
            </a:r>
            <a:r>
              <a:rPr lang="hu-HU" sz="3200" dirty="0">
                <a:solidFill>
                  <a:srgbClr val="FFFFFF"/>
                </a:solidFill>
                <a:latin typeface="Codec Pro"/>
                <a:ea typeface="Codec Pro"/>
                <a:cs typeface="Codec Pro"/>
                <a:sym typeface="Codec Pro"/>
              </a:rPr>
              <a:t> </a:t>
            </a:r>
            <a:r>
              <a:rPr lang="hu-HU" sz="3200" dirty="0" err="1">
                <a:solidFill>
                  <a:srgbClr val="FFFFFF"/>
                </a:solidFill>
                <a:latin typeface="Codec Pro"/>
                <a:ea typeface="Codec Pro"/>
                <a:cs typeface="Codec Pro"/>
                <a:sym typeface="Codec Pro"/>
              </a:rPr>
              <a:t>information</a:t>
            </a:r>
            <a:r>
              <a:rPr lang="hu-HU" sz="3200" dirty="0">
                <a:solidFill>
                  <a:srgbClr val="FFFFFF"/>
                </a:solidFill>
                <a:latin typeface="Codec Pro"/>
                <a:ea typeface="Codec Pro"/>
                <a:cs typeface="Codec Pro"/>
                <a:sym typeface="Codec Pro"/>
              </a:rPr>
              <a:t>.</a:t>
            </a:r>
            <a:endParaRPr lang="en-US" sz="3200" dirty="0">
              <a:solidFill>
                <a:srgbClr val="FFFFFF"/>
              </a:solidFill>
              <a:latin typeface="Codec Pro"/>
              <a:ea typeface="Codec Pro"/>
              <a:cs typeface="Codec Pro"/>
              <a:sym typeface="Codec Pro"/>
            </a:endParaRPr>
          </a:p>
        </p:txBody>
      </p:sp>
      <p:sp>
        <p:nvSpPr>
          <p:cNvPr id="3" name="Freeform 3"/>
          <p:cNvSpPr/>
          <p:nvPr/>
        </p:nvSpPr>
        <p:spPr>
          <a:xfrm flipV="1">
            <a:off x="-196590" y="2379566"/>
            <a:ext cx="7596976" cy="7508196"/>
          </a:xfrm>
          <a:custGeom>
            <a:avLst/>
            <a:gdLst/>
            <a:ahLst/>
            <a:cxnLst/>
            <a:rect l="l" t="t" r="r" b="b"/>
            <a:pathLst>
              <a:path w="7596976" h="7508196">
                <a:moveTo>
                  <a:pt x="0" y="7508197"/>
                </a:moveTo>
                <a:lnTo>
                  <a:pt x="7596976" y="7508197"/>
                </a:lnTo>
                <a:lnTo>
                  <a:pt x="7596976" y="0"/>
                </a:lnTo>
                <a:lnTo>
                  <a:pt x="0" y="0"/>
                </a:lnTo>
                <a:lnTo>
                  <a:pt x="0" y="7508197"/>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028700" y="1019175"/>
            <a:ext cx="13754100" cy="771525"/>
          </a:xfrm>
          <a:prstGeom prst="rect">
            <a:avLst/>
          </a:prstGeom>
        </p:spPr>
        <p:txBody>
          <a:bodyPr wrap="square" lIns="0" tIns="0" rIns="0" bIns="0" rtlCol="0" anchor="t">
            <a:spAutoFit/>
          </a:bodyPr>
          <a:lstStyle/>
          <a:p>
            <a:pPr marL="0" lvl="0" indent="0" algn="l">
              <a:lnSpc>
                <a:spcPts val="6000"/>
              </a:lnSpc>
              <a:spcBef>
                <a:spcPct val="0"/>
              </a:spcBef>
            </a:pPr>
            <a:r>
              <a:rPr lang="hu-HU" sz="5000" b="1" dirty="0">
                <a:solidFill>
                  <a:srgbClr val="FFFFFF"/>
                </a:solidFill>
                <a:latin typeface="Anantason UltraExpanded Bold"/>
                <a:ea typeface="Anantason UltraExpanded Bold"/>
                <a:cs typeface="Anantason UltraExpanded Bold"/>
                <a:sym typeface="Anantason UltraExpanded Bold"/>
              </a:rPr>
              <a:t>STAYING ETHICAL AND LEGAL</a:t>
            </a:r>
            <a:endParaRPr lang="en-US" sz="5000" b="1" u="none" strike="noStrike" dirty="0">
              <a:solidFill>
                <a:srgbClr val="FFFFFF"/>
              </a:solidFill>
              <a:latin typeface="Anantason UltraExpanded Bold"/>
              <a:ea typeface="Anantason UltraExpanded Bold"/>
              <a:cs typeface="Anantason UltraExpanded Bold"/>
              <a:sym typeface="Anantason UltraExpanded Bold"/>
            </a:endParaRPr>
          </a:p>
        </p:txBody>
      </p:sp>
      <p:pic>
        <p:nvPicPr>
          <p:cNvPr id="6146" name="Picture 2" descr="Funny meme about not being able to fix internet, heckerman instead of hackerman.">
            <a:extLst>
              <a:ext uri="{FF2B5EF4-FFF2-40B4-BE49-F238E27FC236}">
                <a16:creationId xmlns:a16="http://schemas.microsoft.com/office/drawing/2014/main" id="{48DAFE9D-875C-F17F-4AA8-7160318918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73050" y="6407147"/>
            <a:ext cx="3619500" cy="33813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2" presetClass="entr" presetSubtype="4" fill="hold" nodeType="afterEffect">
                                  <p:stCondLst>
                                    <p:cond delay="0"/>
                                  </p:stCondLst>
                                  <p:childTnLst>
                                    <p:set>
                                      <p:cBhvr>
                                        <p:cTn id="17" dur="1" fill="hold">
                                          <p:stCondLst>
                                            <p:cond delay="0"/>
                                          </p:stCondLst>
                                        </p:cTn>
                                        <p:tgtEl>
                                          <p:spTgt spid="6146"/>
                                        </p:tgtEl>
                                        <p:attrNameLst>
                                          <p:attrName>style.visibility</p:attrName>
                                        </p:attrNameLst>
                                      </p:cBhvr>
                                      <p:to>
                                        <p:strVal val="visible"/>
                                      </p:to>
                                    </p:set>
                                    <p:animEffect transition="in" filter="wipe(down)">
                                      <p:cBhvr>
                                        <p:cTn id="18"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13214573" y="-2766980"/>
            <a:ext cx="6931681" cy="6186525"/>
          </a:xfrm>
          <a:custGeom>
            <a:avLst/>
            <a:gdLst/>
            <a:ahLst/>
            <a:cxnLst/>
            <a:rect l="l" t="t" r="r" b="b"/>
            <a:pathLst>
              <a:path w="6931681" h="6186525">
                <a:moveTo>
                  <a:pt x="0" y="0"/>
                </a:moveTo>
                <a:lnTo>
                  <a:pt x="6931681" y="0"/>
                </a:lnTo>
                <a:lnTo>
                  <a:pt x="6931681" y="6186526"/>
                </a:lnTo>
                <a:lnTo>
                  <a:pt x="0" y="618652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p:cNvSpPr/>
          <p:nvPr/>
        </p:nvSpPr>
        <p:spPr>
          <a:xfrm>
            <a:off x="-3180559" y="-7196006"/>
            <a:ext cx="16355952" cy="16022018"/>
          </a:xfrm>
          <a:custGeom>
            <a:avLst/>
            <a:gdLst/>
            <a:ahLst/>
            <a:cxnLst/>
            <a:rect l="l" t="t" r="r" b="b"/>
            <a:pathLst>
              <a:path w="16355952" h="16022018">
                <a:moveTo>
                  <a:pt x="0" y="0"/>
                </a:moveTo>
                <a:lnTo>
                  <a:pt x="16355952" y="0"/>
                </a:lnTo>
                <a:lnTo>
                  <a:pt x="16355952" y="16022018"/>
                </a:lnTo>
                <a:lnTo>
                  <a:pt x="0" y="16022018"/>
                </a:lnTo>
                <a:lnTo>
                  <a:pt x="0" y="0"/>
                </a:lnTo>
                <a:close/>
              </a:path>
            </a:pathLst>
          </a:custGeom>
          <a:blipFill>
            <a:blip r:embed="rId5"/>
            <a:stretch>
              <a:fillRect/>
            </a:stretch>
          </a:blipFill>
        </p:spPr>
      </p:sp>
      <p:sp>
        <p:nvSpPr>
          <p:cNvPr id="4" name="TextBox 4"/>
          <p:cNvSpPr txBox="1"/>
          <p:nvPr/>
        </p:nvSpPr>
        <p:spPr>
          <a:xfrm>
            <a:off x="1028700" y="904908"/>
            <a:ext cx="6286500" cy="769441"/>
          </a:xfrm>
          <a:prstGeom prst="rect">
            <a:avLst/>
          </a:prstGeom>
        </p:spPr>
        <p:txBody>
          <a:bodyPr wrap="square" lIns="0" tIns="0" rIns="0" bIns="0" rtlCol="0" anchor="t">
            <a:spAutoFit/>
          </a:bodyPr>
          <a:lstStyle/>
          <a:p>
            <a:pPr marL="0" lvl="0" indent="0" algn="l">
              <a:lnSpc>
                <a:spcPts val="6000"/>
              </a:lnSpc>
              <a:spcBef>
                <a:spcPct val="0"/>
              </a:spcBef>
            </a:pPr>
            <a:r>
              <a:rPr lang="hu-HU" sz="5000" b="1" dirty="0">
                <a:solidFill>
                  <a:srgbClr val="78FF87"/>
                </a:solidFill>
                <a:latin typeface="Anantason UltraExpanded Bold"/>
                <a:ea typeface="Anantason UltraExpanded Bold"/>
                <a:cs typeface="Anantason UltraExpanded Bold"/>
                <a:sym typeface="Anantason UltraExpanded Bold"/>
              </a:rPr>
              <a:t>CONCLUSION</a:t>
            </a:r>
            <a:endParaRPr lang="en-US" sz="5000" b="1" dirty="0">
              <a:solidFill>
                <a:srgbClr val="78FF87"/>
              </a:solidFill>
              <a:latin typeface="Anantason UltraExpanded Bold"/>
              <a:ea typeface="Anantason UltraExpanded Bold"/>
              <a:cs typeface="Anantason UltraExpanded Bold"/>
              <a:sym typeface="Anantason UltraExpanded Bold"/>
            </a:endParaRPr>
          </a:p>
        </p:txBody>
      </p:sp>
      <p:sp>
        <p:nvSpPr>
          <p:cNvPr id="5" name="TextBox 5"/>
          <p:cNvSpPr txBox="1"/>
          <p:nvPr/>
        </p:nvSpPr>
        <p:spPr>
          <a:xfrm>
            <a:off x="1028700" y="1967794"/>
            <a:ext cx="12185873" cy="333425"/>
          </a:xfrm>
          <a:prstGeom prst="rect">
            <a:avLst/>
          </a:prstGeom>
        </p:spPr>
        <p:txBody>
          <a:bodyPr lIns="0" tIns="0" rIns="0" bIns="0" rtlCol="0" anchor="t">
            <a:spAutoFit/>
          </a:bodyPr>
          <a:lstStyle/>
          <a:p>
            <a:pPr algn="l">
              <a:lnSpc>
                <a:spcPts val="2640"/>
              </a:lnSpc>
              <a:spcBef>
                <a:spcPct val="0"/>
              </a:spcBef>
            </a:pPr>
            <a:r>
              <a:rPr lang="hu-HU" sz="2200" dirty="0">
                <a:solidFill>
                  <a:srgbClr val="FFFFFF"/>
                </a:solidFill>
                <a:latin typeface="Codec Pro"/>
                <a:ea typeface="Codec Pro"/>
                <a:cs typeface="Codec Pro"/>
                <a:sym typeface="Codec Pro"/>
              </a:rPr>
              <a:t>SOME MEMES…</a:t>
            </a:r>
            <a:endParaRPr lang="en-US" sz="2200" dirty="0">
              <a:solidFill>
                <a:srgbClr val="FFFFFF"/>
              </a:solidFill>
              <a:latin typeface="Codec Pro"/>
              <a:ea typeface="Codec Pro"/>
              <a:cs typeface="Codec Pro"/>
              <a:sym typeface="Codec Pro"/>
            </a:endParaRPr>
          </a:p>
        </p:txBody>
      </p:sp>
      <p:pic>
        <p:nvPicPr>
          <p:cNvPr id="7172" name="Picture 4">
            <a:extLst>
              <a:ext uri="{FF2B5EF4-FFF2-40B4-BE49-F238E27FC236}">
                <a16:creationId xmlns:a16="http://schemas.microsoft.com/office/drawing/2014/main" id="{6A338340-30CC-2833-782B-60B1B067B87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48400" y="2028825"/>
            <a:ext cx="5791200" cy="6229350"/>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Funny dank meme that reads, &quot;Hackers in movies after slapping their keyboards for 3.7 seconds&quot; above a still of Rick and Morty where Morty says, &quot;I'm in&quot;">
            <a:extLst>
              <a:ext uri="{FF2B5EF4-FFF2-40B4-BE49-F238E27FC236}">
                <a16:creationId xmlns:a16="http://schemas.microsoft.com/office/drawing/2014/main" id="{2D26D8D9-E518-DBAF-AFC0-3EDE7F7319F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268200" y="3933979"/>
            <a:ext cx="5581650" cy="5495925"/>
          </a:xfrm>
          <a:prstGeom prst="rect">
            <a:avLst/>
          </a:prstGeom>
          <a:noFill/>
          <a:extLst>
            <a:ext uri="{909E8E84-426E-40DD-AFC4-6F175D3DCCD1}">
              <a14:hiddenFill xmlns:a14="http://schemas.microsoft.com/office/drawing/2010/main">
                <a:solidFill>
                  <a:srgbClr val="FFFFFF"/>
                </a:solidFill>
              </a14:hiddenFill>
            </a:ext>
          </a:extLst>
        </p:spPr>
      </p:pic>
      <p:sp>
        <p:nvSpPr>
          <p:cNvPr id="36" name="TextBox 5">
            <a:extLst>
              <a:ext uri="{FF2B5EF4-FFF2-40B4-BE49-F238E27FC236}">
                <a16:creationId xmlns:a16="http://schemas.microsoft.com/office/drawing/2014/main" id="{6EEF8ACA-5F55-7A56-1E24-7CD4D2E12080}"/>
              </a:ext>
            </a:extLst>
          </p:cNvPr>
          <p:cNvSpPr txBox="1"/>
          <p:nvPr/>
        </p:nvSpPr>
        <p:spPr>
          <a:xfrm>
            <a:off x="989521" y="2719407"/>
            <a:ext cx="4725480" cy="5334794"/>
          </a:xfrm>
          <a:prstGeom prst="rect">
            <a:avLst/>
          </a:prstGeom>
        </p:spPr>
        <p:txBody>
          <a:bodyPr wrap="square" lIns="0" tIns="0" rIns="0" bIns="0" rtlCol="0" anchor="t">
            <a:spAutoFit/>
          </a:bodyPr>
          <a:lstStyle/>
          <a:p>
            <a:pPr algn="l">
              <a:lnSpc>
                <a:spcPts val="2640"/>
              </a:lnSpc>
              <a:spcBef>
                <a:spcPct val="0"/>
              </a:spcBef>
            </a:pPr>
            <a:r>
              <a:rPr lang="hu-HU" sz="2200" dirty="0">
                <a:solidFill>
                  <a:srgbClr val="FFFFFF"/>
                </a:solidFill>
                <a:latin typeface="Codec Pro"/>
                <a:ea typeface="Codec Pro"/>
                <a:cs typeface="Codec Pro"/>
                <a:sym typeface="Codec Pro"/>
              </a:rPr>
              <a:t>SOURCES:</a:t>
            </a:r>
          </a:p>
          <a:p>
            <a:pPr>
              <a:lnSpc>
                <a:spcPts val="2640"/>
              </a:lnSpc>
              <a:spcBef>
                <a:spcPct val="0"/>
              </a:spcBef>
            </a:pPr>
            <a:r>
              <a:rPr lang="hu-HU" sz="2200" dirty="0">
                <a:solidFill>
                  <a:srgbClr val="FFFFFF"/>
                </a:solidFill>
                <a:latin typeface="Codec Pro"/>
                <a:ea typeface="Codec Pro"/>
                <a:cs typeface="Codec Pro"/>
                <a:sym typeface="Codec Pro"/>
                <a:hlinkClick r:id="rId8"/>
              </a:rPr>
              <a:t>https://www.reddit.com/r/Watches/comments/1emcalv/dstike_deauther_watch_newest_addition/?rdt=62790</a:t>
            </a:r>
            <a:endParaRPr lang="hu-HU" sz="2200" dirty="0">
              <a:solidFill>
                <a:srgbClr val="FFFFFF"/>
              </a:solidFill>
              <a:latin typeface="Codec Pro"/>
              <a:ea typeface="Codec Pro"/>
              <a:cs typeface="Codec Pro"/>
              <a:sym typeface="Codec Pro"/>
            </a:endParaRPr>
          </a:p>
          <a:p>
            <a:pPr>
              <a:lnSpc>
                <a:spcPts val="2640"/>
              </a:lnSpc>
              <a:spcBef>
                <a:spcPct val="0"/>
              </a:spcBef>
            </a:pPr>
            <a:r>
              <a:rPr lang="hu-HU" sz="2200" dirty="0">
                <a:solidFill>
                  <a:srgbClr val="FFFFFF"/>
                </a:solidFill>
                <a:latin typeface="Codec Pro"/>
                <a:ea typeface="Codec Pro"/>
                <a:cs typeface="Codec Pro"/>
                <a:sym typeface="Codec Pro"/>
                <a:hlinkClick r:id="rId9"/>
              </a:rPr>
              <a:t>https://www.theverge.com/23379037/hacking-gadgets-cybersecurity-penetration-testing-hardware</a:t>
            </a:r>
            <a:endParaRPr lang="hu-HU" sz="2200" dirty="0">
              <a:solidFill>
                <a:srgbClr val="FFFFFF"/>
              </a:solidFill>
              <a:latin typeface="Codec Pro"/>
              <a:ea typeface="Codec Pro"/>
              <a:cs typeface="Codec Pro"/>
              <a:sym typeface="Codec Pro"/>
            </a:endParaRPr>
          </a:p>
          <a:p>
            <a:pPr>
              <a:lnSpc>
                <a:spcPts val="2640"/>
              </a:lnSpc>
              <a:spcBef>
                <a:spcPct val="0"/>
              </a:spcBef>
            </a:pPr>
            <a:r>
              <a:rPr lang="hu-HU" sz="2200" dirty="0">
                <a:solidFill>
                  <a:srgbClr val="FFFFFF"/>
                </a:solidFill>
                <a:latin typeface="Codec Pro"/>
                <a:ea typeface="Codec Pro"/>
                <a:cs typeface="Codec Pro"/>
                <a:sym typeface="Codec Pro"/>
                <a:hlinkClick r:id="rId10"/>
              </a:rPr>
              <a:t>https://www.welivesecurity.com/en/cybersecurity/small-but-mighty-top-5-pocket-sized-gadgets-boost-ethical-hacking-skills/</a:t>
            </a:r>
            <a:endParaRPr lang="hu-HU" sz="2200" dirty="0">
              <a:solidFill>
                <a:srgbClr val="FFFFFF"/>
              </a:solidFill>
              <a:latin typeface="Codec Pro"/>
              <a:ea typeface="Codec Pro"/>
              <a:cs typeface="Codec Pro"/>
              <a:sym typeface="Codec Pro"/>
            </a:endParaRPr>
          </a:p>
          <a:p>
            <a:pPr>
              <a:lnSpc>
                <a:spcPts val="2640"/>
              </a:lnSpc>
              <a:spcBef>
                <a:spcPct val="0"/>
              </a:spcBef>
            </a:pPr>
            <a:r>
              <a:rPr lang="hu-HU" sz="2200" dirty="0">
                <a:solidFill>
                  <a:srgbClr val="FFFFFF"/>
                </a:solidFill>
                <a:latin typeface="Codec Pro"/>
                <a:ea typeface="Codec Pro"/>
                <a:cs typeface="Codec Pro"/>
                <a:sym typeface="Codec Pro"/>
                <a:hlinkClick r:id="rId11"/>
              </a:rPr>
              <a:t>https://www.siliconrepublic.com/careers/career-memes-of-the-week-hacker</a:t>
            </a:r>
            <a:endParaRPr lang="hu-HU" sz="2200" dirty="0">
              <a:solidFill>
                <a:srgbClr val="FFFFFF"/>
              </a:solidFill>
              <a:latin typeface="Codec Pro"/>
              <a:ea typeface="Codec Pro"/>
              <a:cs typeface="Codec Pro"/>
              <a:sym typeface="Codec Pro"/>
            </a:endParaRPr>
          </a:p>
          <a:p>
            <a:pPr>
              <a:lnSpc>
                <a:spcPts val="2640"/>
              </a:lnSpc>
              <a:spcBef>
                <a:spcPct val="0"/>
              </a:spcBef>
            </a:pPr>
            <a:endParaRPr lang="hu-HU" sz="2200" dirty="0">
              <a:solidFill>
                <a:srgbClr val="FFFFFF"/>
              </a:solidFill>
              <a:latin typeface="Codec Pro"/>
              <a:ea typeface="Codec Pro"/>
              <a:cs typeface="Codec Pro"/>
              <a:sym typeface="Codec Pro"/>
            </a:endParaRPr>
          </a:p>
        </p:txBody>
      </p:sp>
      <p:pic>
        <p:nvPicPr>
          <p:cNvPr id="37" name="Picture 2" descr="hacking failure Memes - 8802817024">
            <a:extLst>
              <a:ext uri="{FF2B5EF4-FFF2-40B4-BE49-F238E27FC236}">
                <a16:creationId xmlns:a16="http://schemas.microsoft.com/office/drawing/2014/main" id="{1459A63F-5FC5-EAD7-2B67-6EF0C00C6356}"/>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011719" y="4027873"/>
            <a:ext cx="3219450" cy="4762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36"/>
                                        </p:tgtEl>
                                        <p:attrNameLst>
                                          <p:attrName>style.visibility</p:attrName>
                                        </p:attrNameLst>
                                      </p:cBhvr>
                                      <p:to>
                                        <p:strVal val="visible"/>
                                      </p:to>
                                    </p:set>
                                    <p:anim calcmode="lin" valueType="num">
                                      <p:cBhvr additive="base">
                                        <p:cTn id="16" dur="500" fill="hold"/>
                                        <p:tgtEl>
                                          <p:spTgt spid="36"/>
                                        </p:tgtEl>
                                        <p:attrNameLst>
                                          <p:attrName>ppt_x</p:attrName>
                                        </p:attrNameLst>
                                      </p:cBhvr>
                                      <p:tavLst>
                                        <p:tav tm="0">
                                          <p:val>
                                            <p:strVal val="#ppt_x"/>
                                          </p:val>
                                        </p:tav>
                                        <p:tav tm="100000">
                                          <p:val>
                                            <p:strVal val="#ppt_x"/>
                                          </p:val>
                                        </p:tav>
                                      </p:tavLst>
                                    </p:anim>
                                    <p:anim calcmode="lin" valueType="num">
                                      <p:cBhvr additive="base">
                                        <p:cTn id="17" dur="500" fill="hold"/>
                                        <p:tgtEl>
                                          <p:spTgt spid="36"/>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14" presetClass="entr" presetSubtype="10" fill="hold" nodeType="after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randombar(horizontal)">
                                      <p:cBhvr>
                                        <p:cTn id="21" dur="500"/>
                                        <p:tgtEl>
                                          <p:spTgt spid="37"/>
                                        </p:tgtEl>
                                      </p:cBhvr>
                                    </p:animEffect>
                                  </p:childTnLst>
                                </p:cTn>
                              </p:par>
                            </p:childTnLst>
                          </p:cTn>
                        </p:par>
                        <p:par>
                          <p:cTn id="22" fill="hold">
                            <p:stCondLst>
                              <p:cond delay="2000"/>
                            </p:stCondLst>
                            <p:childTnLst>
                              <p:par>
                                <p:cTn id="23" presetID="14" presetClass="entr" presetSubtype="10" fill="hold" nodeType="afterEffect">
                                  <p:stCondLst>
                                    <p:cond delay="0"/>
                                  </p:stCondLst>
                                  <p:childTnLst>
                                    <p:set>
                                      <p:cBhvr>
                                        <p:cTn id="24" dur="1" fill="hold">
                                          <p:stCondLst>
                                            <p:cond delay="0"/>
                                          </p:stCondLst>
                                        </p:cTn>
                                        <p:tgtEl>
                                          <p:spTgt spid="7172"/>
                                        </p:tgtEl>
                                        <p:attrNameLst>
                                          <p:attrName>style.visibility</p:attrName>
                                        </p:attrNameLst>
                                      </p:cBhvr>
                                      <p:to>
                                        <p:strVal val="visible"/>
                                      </p:to>
                                    </p:set>
                                    <p:animEffect transition="in" filter="randombar(horizontal)">
                                      <p:cBhvr>
                                        <p:cTn id="25" dur="500"/>
                                        <p:tgtEl>
                                          <p:spTgt spid="7172"/>
                                        </p:tgtEl>
                                      </p:cBhvr>
                                    </p:animEffect>
                                  </p:childTnLst>
                                </p:cTn>
                              </p:par>
                            </p:childTnLst>
                          </p:cTn>
                        </p:par>
                        <p:par>
                          <p:cTn id="26" fill="hold">
                            <p:stCondLst>
                              <p:cond delay="2500"/>
                            </p:stCondLst>
                            <p:childTnLst>
                              <p:par>
                                <p:cTn id="27" presetID="14" presetClass="entr" presetSubtype="10" fill="hold" nodeType="afterEffect">
                                  <p:stCondLst>
                                    <p:cond delay="0"/>
                                  </p:stCondLst>
                                  <p:childTnLst>
                                    <p:set>
                                      <p:cBhvr>
                                        <p:cTn id="28" dur="1" fill="hold">
                                          <p:stCondLst>
                                            <p:cond delay="0"/>
                                          </p:stCondLst>
                                        </p:cTn>
                                        <p:tgtEl>
                                          <p:spTgt spid="7174"/>
                                        </p:tgtEl>
                                        <p:attrNameLst>
                                          <p:attrName>style.visibility</p:attrName>
                                        </p:attrNameLst>
                                      </p:cBhvr>
                                      <p:to>
                                        <p:strVal val="visible"/>
                                      </p:to>
                                    </p:set>
                                    <p:animEffect transition="in" filter="randombar(horizontal)">
                                      <p:cBhvr>
                                        <p:cTn id="29" dur="500"/>
                                        <p:tgtEl>
                                          <p:spTgt spid="7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3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60032"/>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59" b="-9259"/>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gradFill rotWithShape="1">
              <a:gsLst>
                <a:gs pos="0">
                  <a:srgbClr val="0D009F">
                    <a:alpha val="59000"/>
                  </a:srgbClr>
                </a:gs>
                <a:gs pos="100000">
                  <a:srgbClr val="30FF4A">
                    <a:alpha val="59000"/>
                  </a:srgbClr>
                </a:gs>
              </a:gsLst>
              <a:lin ang="0"/>
            </a:gradFill>
          </p:spPr>
        </p:sp>
        <p:sp>
          <p:nvSpPr>
            <p:cNvPr id="5" name="TextBox 5"/>
            <p:cNvSpPr txBox="1"/>
            <p:nvPr/>
          </p:nvSpPr>
          <p:spPr>
            <a:xfrm>
              <a:off x="0" y="-85725"/>
              <a:ext cx="4816593" cy="2795058"/>
            </a:xfrm>
            <a:prstGeom prst="rect">
              <a:avLst/>
            </a:prstGeom>
          </p:spPr>
          <p:txBody>
            <a:bodyPr lIns="50800" tIns="50800" rIns="50800" bIns="50800" rtlCol="0" anchor="ctr"/>
            <a:lstStyle/>
            <a:p>
              <a:pPr algn="ctr">
                <a:lnSpc>
                  <a:spcPts val="3359"/>
                </a:lnSpc>
              </a:pPr>
              <a:endParaRPr/>
            </a:p>
          </p:txBody>
        </p:sp>
      </p:grpSp>
      <p:sp>
        <p:nvSpPr>
          <p:cNvPr id="6" name="Freeform 6"/>
          <p:cNvSpPr/>
          <p:nvPr/>
        </p:nvSpPr>
        <p:spPr>
          <a:xfrm>
            <a:off x="12261684" y="4830192"/>
            <a:ext cx="13306015" cy="5740487"/>
          </a:xfrm>
          <a:custGeom>
            <a:avLst/>
            <a:gdLst/>
            <a:ahLst/>
            <a:cxnLst/>
            <a:rect l="l" t="t" r="r" b="b"/>
            <a:pathLst>
              <a:path w="13306015" h="5740487">
                <a:moveTo>
                  <a:pt x="0" y="0"/>
                </a:moveTo>
                <a:lnTo>
                  <a:pt x="13306015" y="0"/>
                </a:lnTo>
                <a:lnTo>
                  <a:pt x="13306015" y="5740487"/>
                </a:lnTo>
                <a:lnTo>
                  <a:pt x="0" y="574048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7"/>
          <p:cNvSpPr txBox="1"/>
          <p:nvPr/>
        </p:nvSpPr>
        <p:spPr>
          <a:xfrm>
            <a:off x="2068115" y="3790950"/>
            <a:ext cx="14151770" cy="4116512"/>
          </a:xfrm>
          <a:prstGeom prst="rect">
            <a:avLst/>
          </a:prstGeom>
        </p:spPr>
        <p:txBody>
          <a:bodyPr lIns="0" tIns="0" rIns="0" bIns="0" rtlCol="0" anchor="t">
            <a:spAutoFit/>
          </a:bodyPr>
          <a:lstStyle/>
          <a:p>
            <a:pPr algn="ctr">
              <a:lnSpc>
                <a:spcPts val="10666"/>
              </a:lnSpc>
            </a:pPr>
            <a:r>
              <a:rPr lang="hu-HU" sz="8888" b="1" dirty="0">
                <a:solidFill>
                  <a:srgbClr val="78FF87"/>
                </a:solidFill>
                <a:latin typeface="Anantason UltraExpanded Bold"/>
                <a:ea typeface="Anantason UltraExpanded Bold"/>
                <a:cs typeface="Anantason UltraExpanded Bold"/>
                <a:sym typeface="Anantason UltraExpanded Bold"/>
              </a:rPr>
              <a:t>THANK YOU</a:t>
            </a:r>
          </a:p>
          <a:p>
            <a:pPr algn="ctr">
              <a:lnSpc>
                <a:spcPts val="10666"/>
              </a:lnSpc>
            </a:pPr>
            <a:r>
              <a:rPr lang="hu-HU" sz="8888" b="1" dirty="0">
                <a:solidFill>
                  <a:srgbClr val="78FF87"/>
                </a:solidFill>
                <a:latin typeface="Anantason UltraExpanded Bold"/>
                <a:ea typeface="Anantason UltraExpanded Bold"/>
                <a:cs typeface="Anantason UltraExpanded Bold"/>
                <a:sym typeface="Anantason UltraExpanded Bold"/>
              </a:rPr>
              <a:t>FOR THE </a:t>
            </a:r>
            <a:r>
              <a:rPr lang="hu-HU" sz="8888" b="1" dirty="0">
                <a:solidFill>
                  <a:schemeClr val="bg1"/>
                </a:solidFill>
                <a:latin typeface="Anantason UltraExpanded Bold"/>
                <a:ea typeface="Anantason UltraExpanded Bold"/>
                <a:cs typeface="Anantason UltraExpanded Bold"/>
                <a:sym typeface="Anantason UltraExpanded Bold"/>
              </a:rPr>
              <a:t>ATTENTION</a:t>
            </a:r>
            <a:r>
              <a:rPr lang="en-US" sz="8888" b="1" dirty="0">
                <a:solidFill>
                  <a:srgbClr val="78FF87"/>
                </a:solidFill>
                <a:latin typeface="Anantason UltraExpanded Bold"/>
                <a:ea typeface="Anantason UltraExpanded Bold"/>
                <a:cs typeface="Anantason UltraExpanded Bold"/>
                <a:sym typeface="Anantason UltraExpanded Bold"/>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té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TotalTime>
  <Words>1201</Words>
  <Application>Microsoft Office PowerPoint</Application>
  <PresentationFormat>Egyéni</PresentationFormat>
  <Paragraphs>85</Paragraphs>
  <Slides>9</Slides>
  <Notes>7</Notes>
  <HiddenSlides>0</HiddenSlides>
  <MMClips>0</MMClips>
  <ScaleCrop>false</ScaleCrop>
  <HeadingPairs>
    <vt:vector size="6" baseType="variant">
      <vt:variant>
        <vt:lpstr>Használt betűtípusok</vt:lpstr>
      </vt:variant>
      <vt:variant>
        <vt:i4>10</vt:i4>
      </vt:variant>
      <vt:variant>
        <vt:lpstr>Téma</vt:lpstr>
      </vt:variant>
      <vt:variant>
        <vt:i4>1</vt:i4>
      </vt:variant>
      <vt:variant>
        <vt:lpstr>Diacímek</vt:lpstr>
      </vt:variant>
      <vt:variant>
        <vt:i4>9</vt:i4>
      </vt:variant>
    </vt:vector>
  </HeadingPairs>
  <TitlesOfParts>
    <vt:vector size="20" baseType="lpstr">
      <vt:lpstr>Codec Pro</vt:lpstr>
      <vt:lpstr>Codec Pro Ultra-Bold</vt:lpstr>
      <vt:lpstr>Anantason UltraExpanded Bold</vt:lpstr>
      <vt:lpstr>var(--font-fkroman)</vt:lpstr>
      <vt:lpstr>var(--font-polysans)</vt:lpstr>
      <vt:lpstr>Codec Pro Bold</vt:lpstr>
      <vt:lpstr>Fedra Sans Alt Pro</vt:lpstr>
      <vt:lpstr>Arial</vt:lpstr>
      <vt:lpstr>Anantason UltraExpanded Light</vt:lpstr>
      <vt:lpstr>Calibri</vt:lpstr>
      <vt:lpstr>Office Theme</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lpstr>PowerPoint-bemutató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Neural Networks Conference másolata</dc:title>
  <cp:lastModifiedBy>user</cp:lastModifiedBy>
  <cp:revision>2</cp:revision>
  <dcterms:created xsi:type="dcterms:W3CDTF">2006-08-16T00:00:00Z</dcterms:created>
  <dcterms:modified xsi:type="dcterms:W3CDTF">2025-01-22T19:27:42Z</dcterms:modified>
  <dc:identifier>DAGc8lsQtjQ</dc:identifier>
</cp:coreProperties>
</file>

<file path=docProps/thumbnail.jpeg>
</file>